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31"/>
  </p:notesMasterIdLst>
  <p:handoutMasterIdLst>
    <p:handoutMasterId r:id="rId32"/>
  </p:handoutMasterIdLst>
  <p:sldIdLst>
    <p:sldId id="285" r:id="rId4"/>
    <p:sldId id="327" r:id="rId5"/>
    <p:sldId id="344" r:id="rId6"/>
    <p:sldId id="306" r:id="rId7"/>
    <p:sldId id="307" r:id="rId8"/>
    <p:sldId id="345" r:id="rId9"/>
    <p:sldId id="303" r:id="rId10"/>
    <p:sldId id="296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6" r:id="rId20"/>
    <p:sldId id="354" r:id="rId21"/>
    <p:sldId id="355" r:id="rId22"/>
    <p:sldId id="359" r:id="rId23"/>
    <p:sldId id="360" r:id="rId24"/>
    <p:sldId id="361" r:id="rId25"/>
    <p:sldId id="362" r:id="rId26"/>
    <p:sldId id="290" r:id="rId27"/>
    <p:sldId id="314" r:id="rId28"/>
    <p:sldId id="357" r:id="rId29"/>
    <p:sldId id="358" r:id="rId30"/>
  </p:sldIdLst>
  <p:sldSz cx="12192000" cy="6858000"/>
  <p:notesSz cx="6858000" cy="9144000"/>
  <p:embeddedFontLst>
    <p:embeddedFont>
      <p:font typeface="Adobe Garamond Pro" panose="02020502060506020403" charset="0"/>
      <p:regular r:id="rId33"/>
      <p: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76"/>
    <p:restoredTop sz="94701"/>
  </p:normalViewPr>
  <p:slideViewPr>
    <p:cSldViewPr snapToGrid="0" snapToObjects="1">
      <p:cViewPr varScale="1">
        <p:scale>
          <a:sx n="68" d="100"/>
          <a:sy n="68" d="100"/>
        </p:scale>
        <p:origin x="728" y="52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07DA70-B503-1645-A111-858C3E791C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680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20.png"/><Relationship Id="rId12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NULL"/><Relationship Id="rId5" Type="http://schemas.openxmlformats.org/officeDocument/2006/relationships/image" Target="../media/image18.png"/><Relationship Id="rId15" Type="http://schemas.openxmlformats.org/officeDocument/2006/relationships/image" Target="../media/image24.jpg"/><Relationship Id="rId10" Type="http://schemas.openxmlformats.org/officeDocument/2006/relationships/image" Target="../media/image22.png"/><Relationship Id="rId4" Type="http://schemas.openxmlformats.org/officeDocument/2006/relationships/image" Target="../media/image17.jpeg"/><Relationship Id="rId9" Type="http://schemas.openxmlformats.org/officeDocument/2006/relationships/image" Target="NULL"/><Relationship Id="rId1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4.</a:t>
            </a:r>
            <a:r>
              <a:rPr lang="hu-HU" sz="48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>
              <a:lnSpc>
                <a:spcPct val="100000"/>
              </a:lnSpc>
            </a:pPr>
            <a:r>
              <a:rPr lang="hu-HU" sz="4800" dirty="0">
                <a:latin typeface="Arial" panose="020B0604020202020204" pitchFamily="34" charset="0"/>
                <a:cs typeface="Arial" panose="020B0604020202020204" pitchFamily="34" charset="0"/>
              </a:rPr>
              <a:t>Attacks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" algn="l">
              <a:lnSpc>
                <a:spcPct val="100000"/>
              </a:lnSpc>
            </a:pPr>
            <a:r>
              <a:rPr lang="hu-HU" sz="3600" b="0" dirty="0">
                <a:latin typeface="Arial" panose="020B0604020202020204" pitchFamily="34" charset="0"/>
                <a:cs typeface="Arial" panose="020B0604020202020204" pitchFamily="34" charset="0"/>
              </a:rPr>
              <a:t>Threats to ML C</a:t>
            </a:r>
            <a:r>
              <a:rPr lang="en-US" sz="3600" b="0" dirty="0" err="1">
                <a:latin typeface="Arial" panose="020B0604020202020204" pitchFamily="34" charset="0"/>
                <a:cs typeface="Arial" panose="020B0604020202020204" pitchFamily="34" charset="0"/>
              </a:rPr>
              <a:t>ybersecurity</a:t>
            </a:r>
            <a:endParaRPr lang="en-US" sz="3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Evasion Attack (Images)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6DA97D-25C7-45EA-AA4E-ED2B21739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221D09-709D-4F0D-8166-D8166DC04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252" y="1471074"/>
            <a:ext cx="7005497" cy="44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24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Evasion Attack (Images)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6DA97D-25C7-45EA-AA4E-ED2B21739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9D77E2-61FF-4484-B6C3-A9B345E223B8}"/>
              </a:ext>
            </a:extLst>
          </p:cNvPr>
          <p:cNvGrpSpPr/>
          <p:nvPr/>
        </p:nvGrpSpPr>
        <p:grpSpPr>
          <a:xfrm>
            <a:off x="2612874" y="1417638"/>
            <a:ext cx="6966252" cy="4551000"/>
            <a:chOff x="2356702" y="1417638"/>
            <a:chExt cx="6966252" cy="4551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02D3F6-B5B5-4FC1-B19C-49C99F08C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6702" y="1417638"/>
              <a:ext cx="4968284" cy="4551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87C36EF-462C-42F6-B29D-87798DF513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61773" y="1417638"/>
              <a:ext cx="2061181" cy="4550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6784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Evasion Attack (Physical World)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6DA97D-25C7-45EA-AA4E-ED2B21739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232F5C-2498-44E2-BF10-8E727B5EDC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755" y="1546857"/>
            <a:ext cx="5542134" cy="15584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8404C9-2612-4236-9732-9770ECE7B3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755" y="3212597"/>
            <a:ext cx="5542134" cy="14536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40DA27-CBE9-4BC2-B06D-8F3717A2C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425" y="2344568"/>
            <a:ext cx="4336370" cy="14535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ECF6635-83CC-4D32-8E09-26218AB31E4C}"/>
              </a:ext>
            </a:extLst>
          </p:cNvPr>
          <p:cNvSpPr/>
          <p:nvPr/>
        </p:nvSpPr>
        <p:spPr>
          <a:xfrm>
            <a:off x="1027522" y="5300303"/>
            <a:ext cx="107602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"/>
              </a:rPr>
              <a:t>Sharif,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"/>
              </a:rPr>
              <a:t>Bhagavatula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"/>
              </a:rPr>
              <a:t>, Bauer, Reiter,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Roboto"/>
              </a:rPr>
              <a:t>Accessorize to a Crime: Real and Stealthy Attacks on State-Of-The-Art Face Recognition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"/>
              </a:rPr>
              <a:t>, CCS 2016</a:t>
            </a: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92539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Evasion Attack (Physical World)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6DA97D-25C7-45EA-AA4E-ED2B21739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2D752E-D726-4864-8D9C-5BCD4AE50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32" y="1596854"/>
            <a:ext cx="8392737" cy="32866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1922F5-B227-4E4D-98AB-7F9497FB634D}"/>
              </a:ext>
            </a:extLst>
          </p:cNvPr>
          <p:cNvSpPr/>
          <p:nvPr/>
        </p:nvSpPr>
        <p:spPr>
          <a:xfrm>
            <a:off x="1027522" y="5300303"/>
            <a:ext cx="107602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"/>
              </a:rPr>
              <a:t>Sharif,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"/>
              </a:rPr>
              <a:t>Bhagavatula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"/>
              </a:rPr>
              <a:t>, Bauer, Reiter,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Roboto"/>
              </a:rPr>
              <a:t>Accessorize to a Crime: Real and Stealthy Attacks on State-Of-The-Art Face Recognition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"/>
              </a:rPr>
              <a:t>, CCS 2016</a:t>
            </a: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77710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Evasion Attack (Physical World)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057C3D-F7D6-485C-BF96-101765A2C8F5}"/>
              </a:ext>
            </a:extLst>
          </p:cNvPr>
          <p:cNvSpPr/>
          <p:nvPr/>
        </p:nvSpPr>
        <p:spPr>
          <a:xfrm>
            <a:off x="594804" y="5568887"/>
            <a:ext cx="111509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Roboto"/>
              </a:rPr>
              <a:t>Eykholt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"/>
              </a:rPr>
              <a:t> et al.,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  <a:latin typeface="Roboto"/>
              </a:rPr>
              <a:t>Robust Physical-World Attacks on Deep Learning Models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"/>
              </a:rPr>
              <a:t>, CVPR 2018</a:t>
            </a:r>
            <a:endParaRPr lang="en-US" b="0" i="0" dirty="0">
              <a:solidFill>
                <a:schemeClr val="bg1">
                  <a:lumMod val="65000"/>
                </a:schemeClr>
              </a:solidFill>
              <a:effectLst/>
              <a:latin typeface="Robo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BC3BF6-34D9-4F31-AD7F-FE6034DCE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506" y="1539205"/>
            <a:ext cx="7676150" cy="396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42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DDB1E1-1063-184B-BD3D-39AEB6E76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Inversion / Extraction</a:t>
            </a:r>
          </a:p>
        </p:txBody>
      </p:sp>
    </p:spTree>
    <p:extLst>
      <p:ext uri="{BB962C8B-B14F-4D97-AF65-F5344CB8AC3E}">
        <p14:creationId xmlns:p14="http://schemas.microsoft.com/office/powerpoint/2010/main" val="1238604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Inversion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Extract private (sensitive) inputs used </a:t>
            </a:r>
            <a:r>
              <a:rPr lang="en-US" b="1" dirty="0"/>
              <a:t>to train the model</a:t>
            </a:r>
            <a:endParaRPr lang="en-US" b="1" dirty="0">
              <a:sym typeface="Wingding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56901-9B06-42B1-B267-1D7A0390F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974" y="2337873"/>
            <a:ext cx="4076700" cy="259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632F76-FFF0-4C45-B553-69EF47B77D8E}"/>
              </a:ext>
            </a:extLst>
          </p:cNvPr>
          <p:cNvSpPr txBox="1"/>
          <p:nvPr/>
        </p:nvSpPr>
        <p:spPr>
          <a:xfrm>
            <a:off x="1032235" y="557993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https://bair.berkeley.edu/blog/2020/12/20/lmmem/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A43479D-5E44-4EDF-A3B8-481FF5CFF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275" y="2113560"/>
            <a:ext cx="3311593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21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Extraction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Extract the parameters of the model through repeated querying</a:t>
            </a:r>
            <a:endParaRPr lang="en-US" b="1" dirty="0">
              <a:sym typeface="Wingding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77B843-DE4D-46A1-8501-16F9A9729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564" y="2131804"/>
            <a:ext cx="7770872" cy="31973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00FC85-2702-479A-8FB5-F65EDDC6DB1C}"/>
              </a:ext>
            </a:extLst>
          </p:cNvPr>
          <p:cNvSpPr/>
          <p:nvPr/>
        </p:nvSpPr>
        <p:spPr>
          <a:xfrm>
            <a:off x="838201" y="5595998"/>
            <a:ext cx="105155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  <a:latin typeface="Helvetica Neue"/>
              </a:rPr>
              <a:t>Tramèr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et al., Stealing Machine Learning Models via Prediction APIs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,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In 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Proc. USENIX Security,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2016</a:t>
            </a:r>
            <a:endParaRPr lang="en-US" sz="1600" dirty="0">
              <a:solidFill>
                <a:schemeClr val="bg1">
                  <a:lumMod val="65000"/>
                </a:schemeClr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00255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DDB1E1-1063-184B-BD3D-39AEB6E76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Poisoning Attacks</a:t>
            </a:r>
          </a:p>
        </p:txBody>
      </p:sp>
    </p:spTree>
    <p:extLst>
      <p:ext uri="{BB962C8B-B14F-4D97-AF65-F5344CB8AC3E}">
        <p14:creationId xmlns:p14="http://schemas.microsoft.com/office/powerpoint/2010/main" val="1985122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Poisoning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Tamper with training data to manipulate model</a:t>
            </a:r>
          </a:p>
          <a:p>
            <a:r>
              <a:rPr lang="en-US" dirty="0"/>
              <a:t>Two practical poisoning methods:</a:t>
            </a:r>
          </a:p>
          <a:p>
            <a:pPr lvl="1"/>
            <a:r>
              <a:rPr lang="en-US" dirty="0"/>
              <a:t>Inject mislabeled samples to training data </a:t>
            </a:r>
            <a:r>
              <a:rPr lang="en-US" dirty="0">
                <a:sym typeface="Wingdings"/>
              </a:rPr>
              <a:t> wrong classifier</a:t>
            </a:r>
          </a:p>
          <a:p>
            <a:pPr lvl="1"/>
            <a:r>
              <a:rPr lang="en-US" dirty="0"/>
              <a:t>Inject junk data </a:t>
            </a:r>
            <a:r>
              <a:rPr lang="en-US" dirty="0">
                <a:sym typeface="Wingdings"/>
              </a:rPr>
              <a:t> harder to train accurate classifiers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77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DB1D22D3-5AEE-794A-82C0-D0D41F7B1DFA}"/>
              </a:ext>
            </a:extLst>
          </p:cNvPr>
          <p:cNvGrpSpPr/>
          <p:nvPr/>
        </p:nvGrpSpPr>
        <p:grpSpPr>
          <a:xfrm>
            <a:off x="9122679" y="3002415"/>
            <a:ext cx="2379873" cy="1833912"/>
            <a:chOff x="2537460" y="1444323"/>
            <a:chExt cx="2240280" cy="93312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59DF56E-FE57-404E-8806-D30513B2543D}"/>
                </a:ext>
              </a:extLst>
            </p:cNvPr>
            <p:cNvSpPr/>
            <p:nvPr/>
          </p:nvSpPr>
          <p:spPr>
            <a:xfrm>
              <a:off x="2537460" y="1444323"/>
              <a:ext cx="2240280" cy="3906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Deployment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EEEEE2C-0977-EC4D-BEC7-365444A81747}"/>
                </a:ext>
              </a:extLst>
            </p:cNvPr>
            <p:cNvSpPr/>
            <p:nvPr/>
          </p:nvSpPr>
          <p:spPr>
            <a:xfrm>
              <a:off x="2537460" y="1834987"/>
              <a:ext cx="2240280" cy="5424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Performance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Evasion and attacks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Model drift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Impact on stakeholders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47CE830-0AE7-DE42-92D2-A882C95A4293}"/>
              </a:ext>
            </a:extLst>
          </p:cNvPr>
          <p:cNvGrpSpPr/>
          <p:nvPr/>
        </p:nvGrpSpPr>
        <p:grpSpPr>
          <a:xfrm>
            <a:off x="6174260" y="3019324"/>
            <a:ext cx="2921916" cy="1837944"/>
            <a:chOff x="6174260" y="3019324"/>
            <a:chExt cx="2921916" cy="1837944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F180C12-516B-044D-B995-07D8CF2CCC0A}"/>
                </a:ext>
              </a:extLst>
            </p:cNvPr>
            <p:cNvGrpSpPr/>
            <p:nvPr/>
          </p:nvGrpSpPr>
          <p:grpSpPr>
            <a:xfrm>
              <a:off x="6174260" y="3019324"/>
              <a:ext cx="2379873" cy="1837944"/>
              <a:chOff x="2537460" y="1431001"/>
              <a:chExt cx="2240280" cy="134725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CFDDA26-FDF5-B24D-94FF-EB63828FC749}"/>
                  </a:ext>
                </a:extLst>
              </p:cNvPr>
              <p:cNvSpPr/>
              <p:nvPr/>
            </p:nvSpPr>
            <p:spPr>
              <a:xfrm>
                <a:off x="2537460" y="1431001"/>
                <a:ext cx="2240280" cy="5578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Modeling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865AEB1-5E0A-4D4C-B98B-F3743B7C855F}"/>
                  </a:ext>
                </a:extLst>
              </p:cNvPr>
              <p:cNvSpPr/>
              <p:nvPr/>
            </p:nvSpPr>
            <p:spPr>
              <a:xfrm>
                <a:off x="2537460" y="1988821"/>
                <a:ext cx="2240280" cy="7894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Efficiency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Accuracy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Interpretability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Adversarial resistance</a:t>
                </a:r>
              </a:p>
            </p:txBody>
          </p:sp>
        </p:grpSp>
        <p:sp>
          <p:nvSpPr>
            <p:cNvPr id="82" name="Right Arrow 81">
              <a:extLst>
                <a:ext uri="{FF2B5EF4-FFF2-40B4-BE49-F238E27FC236}">
                  <a16:creationId xmlns:a16="http://schemas.microsoft.com/office/drawing/2014/main" id="{7529465F-E85B-3349-B4DA-A88F90BE5EB0}"/>
                </a:ext>
              </a:extLst>
            </p:cNvPr>
            <p:cNvSpPr/>
            <p:nvPr/>
          </p:nvSpPr>
          <p:spPr>
            <a:xfrm>
              <a:off x="8771482" y="3831748"/>
              <a:ext cx="324694" cy="292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A190AC4-281E-D142-85A7-0EB42BD83FEC}"/>
              </a:ext>
            </a:extLst>
          </p:cNvPr>
          <p:cNvGrpSpPr/>
          <p:nvPr/>
        </p:nvGrpSpPr>
        <p:grpSpPr>
          <a:xfrm>
            <a:off x="2119973" y="157291"/>
            <a:ext cx="2823827" cy="1379266"/>
            <a:chOff x="2119973" y="316759"/>
            <a:chExt cx="2823827" cy="1833908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6246E91-D086-6648-96C3-70B2B82841FF}"/>
                </a:ext>
              </a:extLst>
            </p:cNvPr>
            <p:cNvSpPr/>
            <p:nvPr/>
          </p:nvSpPr>
          <p:spPr>
            <a:xfrm>
              <a:off x="2119974" y="316759"/>
              <a:ext cx="2823826" cy="747324"/>
            </a:xfrm>
            <a:prstGeom prst="rect">
              <a:avLst/>
            </a:prstGeom>
            <a:solidFill>
              <a:srgbClr val="002B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Adversaries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5C43885-E05D-8642-A476-796414EB713D}"/>
                </a:ext>
              </a:extLst>
            </p:cNvPr>
            <p:cNvSpPr/>
            <p:nvPr/>
          </p:nvSpPr>
          <p:spPr>
            <a:xfrm>
              <a:off x="2119973" y="1064082"/>
              <a:ext cx="2823826" cy="10865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Attacker’s goals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Attacker’s capabilities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Robustness of model/feature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B14134E-AF4E-2E4B-9F47-945123EF3318}"/>
              </a:ext>
            </a:extLst>
          </p:cNvPr>
          <p:cNvGrpSpPr/>
          <p:nvPr/>
        </p:nvGrpSpPr>
        <p:grpSpPr>
          <a:xfrm>
            <a:off x="7413333" y="157291"/>
            <a:ext cx="2823827" cy="1379266"/>
            <a:chOff x="7413333" y="398039"/>
            <a:chExt cx="2823827" cy="1833908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AB25FFB-3797-D444-975A-94C1B00EB8A8}"/>
                </a:ext>
              </a:extLst>
            </p:cNvPr>
            <p:cNvSpPr/>
            <p:nvPr/>
          </p:nvSpPr>
          <p:spPr>
            <a:xfrm>
              <a:off x="7413334" y="398039"/>
              <a:ext cx="2823826" cy="747324"/>
            </a:xfrm>
            <a:prstGeom prst="rect">
              <a:avLst/>
            </a:prstGeom>
            <a:solidFill>
              <a:srgbClr val="002B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Ethics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E1CA3BB-7A9C-F342-97ED-07D5D0D09BB6}"/>
                </a:ext>
              </a:extLst>
            </p:cNvPr>
            <p:cNvSpPr/>
            <p:nvPr/>
          </p:nvSpPr>
          <p:spPr>
            <a:xfrm>
              <a:off x="7413333" y="1145362"/>
              <a:ext cx="2823826" cy="10865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Privacy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Fairness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Transparency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8BA6C8E-4BE4-0147-A59D-1F298C038C84}"/>
              </a:ext>
            </a:extLst>
          </p:cNvPr>
          <p:cNvSpPr txBox="1"/>
          <p:nvPr/>
        </p:nvSpPr>
        <p:spPr>
          <a:xfrm>
            <a:off x="8252821" y="190762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4</a:t>
            </a:r>
          </a:p>
        </p:txBody>
      </p:sp>
      <p:sp>
        <p:nvSpPr>
          <p:cNvPr id="92" name="Right Brace 91">
            <a:extLst>
              <a:ext uri="{FF2B5EF4-FFF2-40B4-BE49-F238E27FC236}">
                <a16:creationId xmlns:a16="http://schemas.microsoft.com/office/drawing/2014/main" id="{6D230133-D554-E14C-89AB-7A5F4D90B9DA}"/>
              </a:ext>
            </a:extLst>
          </p:cNvPr>
          <p:cNvSpPr/>
          <p:nvPr/>
        </p:nvSpPr>
        <p:spPr>
          <a:xfrm rot="5400000">
            <a:off x="8677878" y="370022"/>
            <a:ext cx="274320" cy="274320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44B2850-F1B8-A14F-ABA2-636346672794}"/>
              </a:ext>
            </a:extLst>
          </p:cNvPr>
          <p:cNvSpPr txBox="1"/>
          <p:nvPr/>
        </p:nvSpPr>
        <p:spPr>
          <a:xfrm>
            <a:off x="2720032" y="1900999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Modules 2 – 4</a:t>
            </a:r>
          </a:p>
        </p:txBody>
      </p:sp>
      <p:sp>
        <p:nvSpPr>
          <p:cNvPr id="94" name="Right Brace 93">
            <a:extLst>
              <a:ext uri="{FF2B5EF4-FFF2-40B4-BE49-F238E27FC236}">
                <a16:creationId xmlns:a16="http://schemas.microsoft.com/office/drawing/2014/main" id="{A96CE794-0550-4841-A668-1E48C4800572}"/>
              </a:ext>
            </a:extLst>
          </p:cNvPr>
          <p:cNvSpPr/>
          <p:nvPr/>
        </p:nvSpPr>
        <p:spPr>
          <a:xfrm rot="5400000">
            <a:off x="3396880" y="363397"/>
            <a:ext cx="274320" cy="274320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E1BA7C9-F2E1-B542-ACF4-5EE8B2A0B006}"/>
              </a:ext>
            </a:extLst>
          </p:cNvPr>
          <p:cNvSpPr txBox="1"/>
          <p:nvPr/>
        </p:nvSpPr>
        <p:spPr>
          <a:xfrm>
            <a:off x="5317465" y="521404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3</a:t>
            </a:r>
          </a:p>
        </p:txBody>
      </p:sp>
      <p:sp>
        <p:nvSpPr>
          <p:cNvPr id="96" name="Right Brace 95">
            <a:extLst>
              <a:ext uri="{FF2B5EF4-FFF2-40B4-BE49-F238E27FC236}">
                <a16:creationId xmlns:a16="http://schemas.microsoft.com/office/drawing/2014/main" id="{4EEDDEBC-D338-6647-A00D-72D190971090}"/>
              </a:ext>
            </a:extLst>
          </p:cNvPr>
          <p:cNvSpPr/>
          <p:nvPr/>
        </p:nvSpPr>
        <p:spPr>
          <a:xfrm rot="5400000">
            <a:off x="5748284" y="2409998"/>
            <a:ext cx="274320" cy="5276088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7" name="Arrow: Bent 7">
            <a:extLst>
              <a:ext uri="{FF2B5EF4-FFF2-40B4-BE49-F238E27FC236}">
                <a16:creationId xmlns:a16="http://schemas.microsoft.com/office/drawing/2014/main" id="{A36B21A3-F68E-4846-B1DD-1C4673398873}"/>
              </a:ext>
            </a:extLst>
          </p:cNvPr>
          <p:cNvSpPr/>
          <p:nvPr/>
        </p:nvSpPr>
        <p:spPr>
          <a:xfrm rot="5400000">
            <a:off x="11074872" y="4349213"/>
            <a:ext cx="1399032" cy="51717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8" name="Arrow: Bent 56">
            <a:extLst>
              <a:ext uri="{FF2B5EF4-FFF2-40B4-BE49-F238E27FC236}">
                <a16:creationId xmlns:a16="http://schemas.microsoft.com/office/drawing/2014/main" id="{70A4A42A-83E3-DA4E-85E2-0492BC52FD28}"/>
              </a:ext>
            </a:extLst>
          </p:cNvPr>
          <p:cNvSpPr/>
          <p:nvPr/>
        </p:nvSpPr>
        <p:spPr>
          <a:xfrm rot="10800000">
            <a:off x="1909428" y="5393638"/>
            <a:ext cx="10058400" cy="51717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60418BF-964A-AE4A-B98B-4EB24B980530}"/>
              </a:ext>
            </a:extLst>
          </p:cNvPr>
          <p:cNvGrpSpPr/>
          <p:nvPr/>
        </p:nvGrpSpPr>
        <p:grpSpPr>
          <a:xfrm>
            <a:off x="3225650" y="3019324"/>
            <a:ext cx="2731600" cy="1837944"/>
            <a:chOff x="6174260" y="3019324"/>
            <a:chExt cx="2731600" cy="1837944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FC1B7E3-D39F-5748-9843-9D2EF4BDC192}"/>
                </a:ext>
              </a:extLst>
            </p:cNvPr>
            <p:cNvGrpSpPr/>
            <p:nvPr/>
          </p:nvGrpSpPr>
          <p:grpSpPr>
            <a:xfrm>
              <a:off x="6174260" y="3019324"/>
              <a:ext cx="2379873" cy="1837944"/>
              <a:chOff x="2537460" y="1431001"/>
              <a:chExt cx="2240280" cy="134725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D9F3354-2D9A-A64D-A741-776A2FF722BA}"/>
                  </a:ext>
                </a:extLst>
              </p:cNvPr>
              <p:cNvSpPr/>
              <p:nvPr/>
            </p:nvSpPr>
            <p:spPr>
              <a:xfrm>
                <a:off x="2537460" y="1431001"/>
                <a:ext cx="2240280" cy="5578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Representation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F284367-0F5D-9D46-A693-333D997C0349}"/>
                  </a:ext>
                </a:extLst>
              </p:cNvPr>
              <p:cNvSpPr/>
              <p:nvPr/>
            </p:nvSpPr>
            <p:spPr>
              <a:xfrm>
                <a:off x="2537460" y="1988821"/>
                <a:ext cx="2240280" cy="7894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cleaning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Missing data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Feature selection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Consider fairness</a:t>
                </a:r>
              </a:p>
            </p:txBody>
          </p:sp>
        </p:grpSp>
        <p:sp>
          <p:nvSpPr>
            <p:cNvPr id="101" name="Right Arrow 41">
              <a:extLst>
                <a:ext uri="{FF2B5EF4-FFF2-40B4-BE49-F238E27FC236}">
                  <a16:creationId xmlns:a16="http://schemas.microsoft.com/office/drawing/2014/main" id="{A5D754ED-D74A-1B46-A3D0-61B5C2AB8942}"/>
                </a:ext>
              </a:extLst>
            </p:cNvPr>
            <p:cNvSpPr/>
            <p:nvPr/>
          </p:nvSpPr>
          <p:spPr>
            <a:xfrm>
              <a:off x="8554674" y="3831748"/>
              <a:ext cx="351186" cy="292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B7A915A-F171-474A-BB4D-E48FEC3425B4}"/>
              </a:ext>
            </a:extLst>
          </p:cNvPr>
          <p:cNvGrpSpPr/>
          <p:nvPr/>
        </p:nvGrpSpPr>
        <p:grpSpPr>
          <a:xfrm>
            <a:off x="277036" y="3019324"/>
            <a:ext cx="2921916" cy="1837944"/>
            <a:chOff x="6174260" y="3019324"/>
            <a:chExt cx="2921916" cy="1837944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B5840AD-4ADE-3B4B-B6D6-E763977C6DE7}"/>
                </a:ext>
              </a:extLst>
            </p:cNvPr>
            <p:cNvGrpSpPr/>
            <p:nvPr/>
          </p:nvGrpSpPr>
          <p:grpSpPr>
            <a:xfrm>
              <a:off x="6174260" y="3019324"/>
              <a:ext cx="2379873" cy="1837944"/>
              <a:chOff x="2537460" y="1431001"/>
              <a:chExt cx="2240280" cy="1347250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349BEB7-B498-8843-9A70-9709DEE53DBC}"/>
                  </a:ext>
                </a:extLst>
              </p:cNvPr>
              <p:cNvSpPr/>
              <p:nvPr/>
            </p:nvSpPr>
            <p:spPr>
              <a:xfrm>
                <a:off x="2537460" y="1431001"/>
                <a:ext cx="2240280" cy="5578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Identify Goals &amp; Collect Data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B919F090-A984-3643-9ED9-B4935CAB3C55}"/>
                  </a:ext>
                </a:extLst>
              </p:cNvPr>
              <p:cNvSpPr/>
              <p:nvPr/>
            </p:nvSpPr>
            <p:spPr>
              <a:xfrm>
                <a:off x="2537460" y="1988821"/>
                <a:ext cx="2240280" cy="7894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Pinpoint needs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acquisition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labeling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exploration</a:t>
                </a:r>
              </a:p>
            </p:txBody>
          </p:sp>
        </p:grpSp>
        <p:sp>
          <p:nvSpPr>
            <p:cNvPr id="106" name="Right Arrow 41">
              <a:extLst>
                <a:ext uri="{FF2B5EF4-FFF2-40B4-BE49-F238E27FC236}">
                  <a16:creationId xmlns:a16="http://schemas.microsoft.com/office/drawing/2014/main" id="{8B75A199-98E2-B143-A0FB-CB7FE1AC7C40}"/>
                </a:ext>
              </a:extLst>
            </p:cNvPr>
            <p:cNvSpPr/>
            <p:nvPr/>
          </p:nvSpPr>
          <p:spPr>
            <a:xfrm>
              <a:off x="8554674" y="3831748"/>
              <a:ext cx="541502" cy="292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9A934E96-463A-0440-A42D-F97DC15561CB}"/>
              </a:ext>
            </a:extLst>
          </p:cNvPr>
          <p:cNvSpPr txBox="1"/>
          <p:nvPr/>
        </p:nvSpPr>
        <p:spPr>
          <a:xfrm>
            <a:off x="6795077" y="230519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1</a:t>
            </a:r>
          </a:p>
        </p:txBody>
      </p:sp>
      <p:sp>
        <p:nvSpPr>
          <p:cNvPr id="110" name="Right Brace 109">
            <a:extLst>
              <a:ext uri="{FF2B5EF4-FFF2-40B4-BE49-F238E27FC236}">
                <a16:creationId xmlns:a16="http://schemas.microsoft.com/office/drawing/2014/main" id="{254D9A82-629B-A248-A0BE-A7D5433691F6}"/>
              </a:ext>
            </a:extLst>
          </p:cNvPr>
          <p:cNvSpPr/>
          <p:nvPr/>
        </p:nvSpPr>
        <p:spPr>
          <a:xfrm rot="-5400000">
            <a:off x="7227092" y="1675696"/>
            <a:ext cx="274320" cy="233172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A0FE001-436E-ED4F-98EB-8778FA9AAE34}"/>
              </a:ext>
            </a:extLst>
          </p:cNvPr>
          <p:cNvSpPr txBox="1"/>
          <p:nvPr/>
        </p:nvSpPr>
        <p:spPr>
          <a:xfrm>
            <a:off x="2368853" y="230519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2</a:t>
            </a:r>
          </a:p>
        </p:txBody>
      </p:sp>
      <p:sp>
        <p:nvSpPr>
          <p:cNvPr id="112" name="Right Brace 111">
            <a:extLst>
              <a:ext uri="{FF2B5EF4-FFF2-40B4-BE49-F238E27FC236}">
                <a16:creationId xmlns:a16="http://schemas.microsoft.com/office/drawing/2014/main" id="{44924311-BD86-D840-BB22-6D984C9E88C2}"/>
              </a:ext>
            </a:extLst>
          </p:cNvPr>
          <p:cNvSpPr/>
          <p:nvPr/>
        </p:nvSpPr>
        <p:spPr>
          <a:xfrm rot="-5400000">
            <a:off x="2799672" y="203511"/>
            <a:ext cx="274320" cy="5276088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3" name="Arrow: Bent 74">
            <a:extLst>
              <a:ext uri="{FF2B5EF4-FFF2-40B4-BE49-F238E27FC236}">
                <a16:creationId xmlns:a16="http://schemas.microsoft.com/office/drawing/2014/main" id="{5E9E6031-7562-FE4A-9614-5C0B0B71C442}"/>
              </a:ext>
            </a:extLst>
          </p:cNvPr>
          <p:cNvSpPr/>
          <p:nvPr/>
        </p:nvSpPr>
        <p:spPr>
          <a:xfrm rot="16200000">
            <a:off x="1098783" y="5103364"/>
            <a:ext cx="960120" cy="52120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6A7E67-1463-4B8A-ADF1-9E23CEF7D86E}"/>
              </a:ext>
            </a:extLst>
          </p:cNvPr>
          <p:cNvSpPr/>
          <p:nvPr/>
        </p:nvSpPr>
        <p:spPr>
          <a:xfrm>
            <a:off x="2044518" y="97648"/>
            <a:ext cx="2982896" cy="212948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ADAEFA-AD00-4DE2-A025-69FAF9723863}"/>
              </a:ext>
            </a:extLst>
          </p:cNvPr>
          <p:cNvSpPr txBox="1"/>
          <p:nvPr/>
        </p:nvSpPr>
        <p:spPr>
          <a:xfrm>
            <a:off x="9747234" y="2297336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4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D8FCBE07-AD28-4570-9787-957B3BCF65C3}"/>
              </a:ext>
            </a:extLst>
          </p:cNvPr>
          <p:cNvSpPr/>
          <p:nvPr/>
        </p:nvSpPr>
        <p:spPr>
          <a:xfrm rot="-5400000">
            <a:off x="10179249" y="1667840"/>
            <a:ext cx="274320" cy="233172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219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DDB1E1-1063-184B-BD3D-39AEB6E76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Attacks on 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2171865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 on Transfer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8CC13F-9553-4A80-8451-46DD833D4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E2183-79EB-4877-A1C8-469B67F32DF4}"/>
              </a:ext>
            </a:extLst>
          </p:cNvPr>
          <p:cNvSpPr txBox="1"/>
          <p:nvPr/>
        </p:nvSpPr>
        <p:spPr>
          <a:xfrm>
            <a:off x="3001599" y="396290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B919D-0B0D-4F64-9F55-BE673F3B8235}"/>
              </a:ext>
            </a:extLst>
          </p:cNvPr>
          <p:cNvSpPr txBox="1"/>
          <p:nvPr/>
        </p:nvSpPr>
        <p:spPr>
          <a:xfrm>
            <a:off x="3185784" y="4506055"/>
            <a:ext cx="7172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Source</a:t>
            </a:r>
          </a:p>
          <a:p>
            <a:pPr algn="ctr"/>
            <a:r>
              <a:rPr lang="en-US" sz="1500" dirty="0"/>
              <a:t>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C898D-20B0-4156-83C6-FD465BCBF983}"/>
              </a:ext>
            </a:extLst>
          </p:cNvPr>
          <p:cNvSpPr txBox="1"/>
          <p:nvPr/>
        </p:nvSpPr>
        <p:spPr>
          <a:xfrm>
            <a:off x="3184774" y="2581001"/>
            <a:ext cx="666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Target</a:t>
            </a:r>
          </a:p>
          <a:p>
            <a:pPr algn="ctr"/>
            <a:r>
              <a:rPr lang="en-US" sz="1500" dirty="0"/>
              <a:t>Image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BB5A5-B277-4440-9674-5C76E34F8B70}"/>
              </a:ext>
            </a:extLst>
          </p:cNvPr>
          <p:cNvGrpSpPr/>
          <p:nvPr/>
        </p:nvGrpSpPr>
        <p:grpSpPr>
          <a:xfrm>
            <a:off x="2051643" y="3891729"/>
            <a:ext cx="1177695" cy="1168325"/>
            <a:chOff x="806046" y="2379057"/>
            <a:chExt cx="1570259" cy="15577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9469FED-664B-4F3C-B06E-500BC2AF26E0}"/>
                    </a:ext>
                  </a:extLst>
                </p:cNvPr>
                <p:cNvSpPr txBox="1"/>
                <p:nvPr/>
              </p:nvSpPr>
              <p:spPr>
                <a:xfrm>
                  <a:off x="806046" y="3198160"/>
                  <a:ext cx="1570259" cy="7386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500" dirty="0"/>
                    <a:t>Perturbation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7F1B8B88-C47E-A84E-9998-F97B2325A2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046" y="3198160"/>
                  <a:ext cx="1570259" cy="738664"/>
                </a:xfrm>
                <a:prstGeom prst="rect">
                  <a:avLst/>
                </a:prstGeom>
                <a:blipFill>
                  <a:blip r:embed="rId3"/>
                  <a:stretch>
                    <a:fillRect l="-1064" r="-10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A6965D-DE18-49F6-9B56-F2EBA8543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00085" y="2379057"/>
              <a:ext cx="784689" cy="78468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8F0616-F818-47B9-AFF0-E33E56438BDC}"/>
              </a:ext>
            </a:extLst>
          </p:cNvPr>
          <p:cNvGrpSpPr/>
          <p:nvPr/>
        </p:nvGrpSpPr>
        <p:grpSpPr>
          <a:xfrm>
            <a:off x="3881954" y="3860844"/>
            <a:ext cx="3362143" cy="630157"/>
            <a:chOff x="2864276" y="4608111"/>
            <a:chExt cx="4482857" cy="84020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A5DF7E-15D8-4890-83BB-F003C27F5F7C}"/>
                </a:ext>
              </a:extLst>
            </p:cNvPr>
            <p:cNvGrpSpPr/>
            <p:nvPr/>
          </p:nvGrpSpPr>
          <p:grpSpPr>
            <a:xfrm rot="5400000">
              <a:off x="4049542" y="3437184"/>
              <a:ext cx="825870" cy="3196402"/>
              <a:chOff x="2831929" y="2708871"/>
              <a:chExt cx="825870" cy="3196402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B181F19-9E11-45CB-9D8A-3189E2FF4CF4}"/>
                  </a:ext>
                </a:extLst>
              </p:cNvPr>
              <p:cNvSpPr/>
              <p:nvPr/>
            </p:nvSpPr>
            <p:spPr>
              <a:xfrm>
                <a:off x="2831929" y="5220389"/>
                <a:ext cx="825870" cy="2802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8D906F26-8E3F-4FE9-A447-2E1971B90649}"/>
                  </a:ext>
                </a:extLst>
              </p:cNvPr>
              <p:cNvCxnSpPr>
                <a:cxnSpLocks/>
                <a:endCxn id="19" idx="2"/>
              </p:cNvCxnSpPr>
              <p:nvPr/>
            </p:nvCxnSpPr>
            <p:spPr>
              <a:xfrm rot="16200000">
                <a:off x="3042568" y="5702942"/>
                <a:ext cx="40466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20A912B-5342-4297-B6CE-BE47797BA6D1}"/>
                  </a:ext>
                </a:extLst>
              </p:cNvPr>
              <p:cNvSpPr/>
              <p:nvPr/>
            </p:nvSpPr>
            <p:spPr>
              <a:xfrm>
                <a:off x="2831929" y="3071410"/>
                <a:ext cx="825870" cy="280218"/>
              </a:xfrm>
              <a:prstGeom prst="rect">
                <a:avLst/>
              </a:prstGeom>
              <a:solidFill>
                <a:srgbClr val="4B64A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1C91B69-4104-45E8-B3A8-EDC430B55C44}"/>
                  </a:ext>
                </a:extLst>
              </p:cNvPr>
              <p:cNvCxnSpPr>
                <a:cxnSpLocks/>
                <a:stCxn id="23" idx="0"/>
                <a:endCxn id="21" idx="2"/>
              </p:cNvCxnSpPr>
              <p:nvPr/>
            </p:nvCxnSpPr>
            <p:spPr>
              <a:xfrm rot="16200000">
                <a:off x="3050681" y="3545811"/>
                <a:ext cx="38836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68AEF33-4B62-4EBA-9BD5-A449CC021696}"/>
                  </a:ext>
                </a:extLst>
              </p:cNvPr>
              <p:cNvSpPr/>
              <p:nvPr/>
            </p:nvSpPr>
            <p:spPr>
              <a:xfrm>
                <a:off x="2831929" y="3739994"/>
                <a:ext cx="825870" cy="2802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B83B36D-BA2E-486E-92D2-DBBDC780F3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4863" y="4035711"/>
                <a:ext cx="1" cy="3931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3B57FF90-B5E6-4650-BCC7-485F237CBB77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 rot="16200000">
                <a:off x="3063595" y="2890141"/>
                <a:ext cx="36253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DBC88E22-49D7-4EC3-8556-A5EC9F6987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44863" y="4807988"/>
                <a:ext cx="1" cy="39353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B6540A45-73F0-42E8-A00A-EBD2234834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4863" y="4515883"/>
                <a:ext cx="1" cy="200244"/>
              </a:xfrm>
              <a:prstGeom prst="straightConnector1">
                <a:avLst/>
              </a:prstGeom>
              <a:ln w="44450" cap="rnd">
                <a:solidFill>
                  <a:schemeClr val="tx1"/>
                </a:solidFill>
                <a:prstDash val="sysDot"/>
                <a:round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1715509-1087-4A2D-8227-FE99AB521830}"/>
                </a:ext>
              </a:extLst>
            </p:cNvPr>
            <p:cNvSpPr/>
            <p:nvPr/>
          </p:nvSpPr>
          <p:spPr>
            <a:xfrm rot="5400000">
              <a:off x="5788982" y="4895276"/>
              <a:ext cx="825870" cy="280218"/>
            </a:xfrm>
            <a:prstGeom prst="rect">
              <a:avLst/>
            </a:prstGeom>
            <a:solidFill>
              <a:srgbClr val="4B64A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5369510-9084-40A2-A2D3-9B22A31AA1CC}"/>
                </a:ext>
              </a:extLst>
            </p:cNvPr>
            <p:cNvCxnSpPr>
              <a:cxnSpLocks/>
            </p:cNvCxnSpPr>
            <p:nvPr/>
          </p:nvCxnSpPr>
          <p:spPr>
            <a:xfrm>
              <a:off x="6342026" y="5035384"/>
              <a:ext cx="3625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F610FF-1E1E-472E-8651-940BD6B10829}"/>
                </a:ext>
              </a:extLst>
            </p:cNvPr>
            <p:cNvSpPr/>
            <p:nvPr/>
          </p:nvSpPr>
          <p:spPr>
            <a:xfrm rot="5400000">
              <a:off x="6431550" y="4880937"/>
              <a:ext cx="825870" cy="280218"/>
            </a:xfrm>
            <a:prstGeom prst="rect">
              <a:avLst/>
            </a:prstGeom>
            <a:solidFill>
              <a:srgbClr val="4B64A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A0CE052-D6A1-47F9-9B7A-5FFD7BD4E29D}"/>
                </a:ext>
              </a:extLst>
            </p:cNvPr>
            <p:cNvCxnSpPr>
              <a:cxnSpLocks/>
            </p:cNvCxnSpPr>
            <p:nvPr/>
          </p:nvCxnSpPr>
          <p:spPr>
            <a:xfrm>
              <a:off x="6984594" y="5035384"/>
              <a:ext cx="3625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269D1ED-CA63-46DB-AEF9-A574192EFAF1}"/>
              </a:ext>
            </a:extLst>
          </p:cNvPr>
          <p:cNvGrpSpPr/>
          <p:nvPr/>
        </p:nvGrpSpPr>
        <p:grpSpPr>
          <a:xfrm>
            <a:off x="3882362" y="1982477"/>
            <a:ext cx="3362143" cy="630157"/>
            <a:chOff x="2864276" y="4608111"/>
            <a:chExt cx="4482857" cy="84020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2ADCC42-90D8-4A46-9440-2E081A7FC19A}"/>
                </a:ext>
              </a:extLst>
            </p:cNvPr>
            <p:cNvGrpSpPr/>
            <p:nvPr/>
          </p:nvGrpSpPr>
          <p:grpSpPr>
            <a:xfrm rot="5400000">
              <a:off x="4049542" y="3437184"/>
              <a:ext cx="825870" cy="3196402"/>
              <a:chOff x="2831929" y="2708871"/>
              <a:chExt cx="825870" cy="3196402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61E896D-9DD7-4017-BD75-3707EC096AF1}"/>
                  </a:ext>
                </a:extLst>
              </p:cNvPr>
              <p:cNvSpPr/>
              <p:nvPr/>
            </p:nvSpPr>
            <p:spPr>
              <a:xfrm>
                <a:off x="2831929" y="5220389"/>
                <a:ext cx="825870" cy="2802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D2CA224E-4962-4230-82CB-F3E369DECFE3}"/>
                  </a:ext>
                </a:extLst>
              </p:cNvPr>
              <p:cNvCxnSpPr>
                <a:cxnSpLocks/>
                <a:endCxn id="34" idx="2"/>
              </p:cNvCxnSpPr>
              <p:nvPr/>
            </p:nvCxnSpPr>
            <p:spPr>
              <a:xfrm rot="16200000">
                <a:off x="3042568" y="5702942"/>
                <a:ext cx="404663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9C4EDBC-5773-44D9-B427-36C76A313596}"/>
                  </a:ext>
                </a:extLst>
              </p:cNvPr>
              <p:cNvSpPr/>
              <p:nvPr/>
            </p:nvSpPr>
            <p:spPr>
              <a:xfrm>
                <a:off x="2831929" y="3071410"/>
                <a:ext cx="825870" cy="280218"/>
              </a:xfrm>
              <a:prstGeom prst="rect">
                <a:avLst/>
              </a:prstGeom>
              <a:solidFill>
                <a:srgbClr val="4B64A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8CF744ED-6D4E-4AD0-8C13-7C991DDE6820}"/>
                  </a:ext>
                </a:extLst>
              </p:cNvPr>
              <p:cNvCxnSpPr>
                <a:cxnSpLocks/>
                <a:stCxn id="38" idx="0"/>
                <a:endCxn id="36" idx="2"/>
              </p:cNvCxnSpPr>
              <p:nvPr/>
            </p:nvCxnSpPr>
            <p:spPr>
              <a:xfrm rot="16200000">
                <a:off x="3050681" y="3545811"/>
                <a:ext cx="38836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37730AC-C8B5-4966-9BBD-DAD06EBA1A91}"/>
                  </a:ext>
                </a:extLst>
              </p:cNvPr>
              <p:cNvSpPr/>
              <p:nvPr/>
            </p:nvSpPr>
            <p:spPr>
              <a:xfrm>
                <a:off x="2831929" y="3739994"/>
                <a:ext cx="825870" cy="2802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6685C57C-023E-47AF-9800-7C6E3658B3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4863" y="4035711"/>
                <a:ext cx="1" cy="39316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F53E2D14-E79B-40F2-A273-0A526D33F1BA}"/>
                  </a:ext>
                </a:extLst>
              </p:cNvPr>
              <p:cNvCxnSpPr>
                <a:cxnSpLocks/>
                <a:stCxn id="36" idx="0"/>
              </p:cNvCxnSpPr>
              <p:nvPr/>
            </p:nvCxnSpPr>
            <p:spPr>
              <a:xfrm rot="16200000">
                <a:off x="3063595" y="2890141"/>
                <a:ext cx="36253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684585A4-2E42-4377-B19C-836BAAD473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44863" y="4807988"/>
                <a:ext cx="1" cy="39353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661B8138-9B3E-48A0-BDE2-900EA398EC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4863" y="4515883"/>
                <a:ext cx="1" cy="200244"/>
              </a:xfrm>
              <a:prstGeom prst="straightConnector1">
                <a:avLst/>
              </a:prstGeom>
              <a:ln w="44450" cap="rnd">
                <a:solidFill>
                  <a:schemeClr val="tx1"/>
                </a:solidFill>
                <a:prstDash val="sysDot"/>
                <a:round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3FBF20-88AD-45C8-B106-2F4A0690C517}"/>
                </a:ext>
              </a:extLst>
            </p:cNvPr>
            <p:cNvSpPr/>
            <p:nvPr/>
          </p:nvSpPr>
          <p:spPr>
            <a:xfrm rot="5400000">
              <a:off x="5788982" y="4895276"/>
              <a:ext cx="825870" cy="280218"/>
            </a:xfrm>
            <a:prstGeom prst="rect">
              <a:avLst/>
            </a:prstGeom>
            <a:solidFill>
              <a:srgbClr val="4B64A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04AA13C-46DA-4334-883F-E64A52E85DB7}"/>
                </a:ext>
              </a:extLst>
            </p:cNvPr>
            <p:cNvCxnSpPr>
              <a:cxnSpLocks/>
            </p:cNvCxnSpPr>
            <p:nvPr/>
          </p:nvCxnSpPr>
          <p:spPr>
            <a:xfrm>
              <a:off x="6342026" y="5035384"/>
              <a:ext cx="3625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8060B28-1FA5-44B8-B7AD-7EB5505C4123}"/>
                </a:ext>
              </a:extLst>
            </p:cNvPr>
            <p:cNvSpPr/>
            <p:nvPr/>
          </p:nvSpPr>
          <p:spPr>
            <a:xfrm rot="5400000">
              <a:off x="6431550" y="4880937"/>
              <a:ext cx="825870" cy="280218"/>
            </a:xfrm>
            <a:prstGeom prst="rect">
              <a:avLst/>
            </a:prstGeom>
            <a:solidFill>
              <a:srgbClr val="4B64A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79BB65D-2329-47E5-9DE2-C67516F78C31}"/>
                </a:ext>
              </a:extLst>
            </p:cNvPr>
            <p:cNvCxnSpPr>
              <a:cxnSpLocks/>
            </p:cNvCxnSpPr>
            <p:nvPr/>
          </p:nvCxnSpPr>
          <p:spPr>
            <a:xfrm>
              <a:off x="6984594" y="5035384"/>
              <a:ext cx="3625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A334C05-FEBC-490D-8E13-D649166063DB}"/>
                  </a:ext>
                </a:extLst>
              </p:cNvPr>
              <p:cNvSpPr txBox="1"/>
              <p:nvPr/>
            </p:nvSpPr>
            <p:spPr>
              <a:xfrm>
                <a:off x="5640105" y="1684572"/>
                <a:ext cx="56727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500" i="1" dirty="0">
                          <a:latin typeface="Cambria Math" panose="02040503050406030204" pitchFamily="18" charset="0"/>
                        </a:rPr>
                        <m:t>(∙)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A334C05-FEBC-490D-8E13-D64916606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105" y="1684572"/>
                <a:ext cx="567271" cy="323165"/>
              </a:xfrm>
              <a:prstGeom prst="rect">
                <a:avLst/>
              </a:prstGeom>
              <a:blipFill>
                <a:blip r:embed="rId5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CF675B2-90E7-42BD-B57D-A42A63782375}"/>
                  </a:ext>
                </a:extLst>
              </p:cNvPr>
              <p:cNvSpPr txBox="1"/>
              <p:nvPr/>
            </p:nvSpPr>
            <p:spPr>
              <a:xfrm>
                <a:off x="5597146" y="4477098"/>
                <a:ext cx="567271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1500" i="1" dirty="0">
                          <a:latin typeface="Cambria Math" panose="02040503050406030204" pitchFamily="18" charset="0"/>
                        </a:rPr>
                        <m:t>(∙)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CF675B2-90E7-42BD-B57D-A42A63782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146" y="4477098"/>
                <a:ext cx="567271" cy="323165"/>
              </a:xfrm>
              <a:prstGeom prst="rect">
                <a:avLst/>
              </a:prstGeom>
              <a:blipFill>
                <a:blip r:embed="rId6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489ADB-2B5C-47F9-967D-460028E6E6E1}"/>
                  </a:ext>
                </a:extLst>
              </p:cNvPr>
              <p:cNvSpPr txBox="1"/>
              <p:nvPr/>
            </p:nvSpPr>
            <p:spPr>
              <a:xfrm>
                <a:off x="6118548" y="1683806"/>
                <a:ext cx="57304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500" i="1" dirty="0">
                          <a:latin typeface="Cambria Math" panose="02040503050406030204" pitchFamily="18" charset="0"/>
                        </a:rPr>
                        <m:t>(∙)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4489ADB-2B5C-47F9-967D-460028E6E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548" y="1683806"/>
                <a:ext cx="573042" cy="323165"/>
              </a:xfrm>
              <a:prstGeom prst="rect">
                <a:avLst/>
              </a:prstGeom>
              <a:blipFill>
                <a:blip r:embed="rId7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50FFF18-1C8F-48C7-888B-EB1CF1678012}"/>
                  </a:ext>
                </a:extLst>
              </p:cNvPr>
              <p:cNvSpPr txBox="1"/>
              <p:nvPr/>
            </p:nvSpPr>
            <p:spPr>
              <a:xfrm>
                <a:off x="6074598" y="4478124"/>
                <a:ext cx="57304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1500" i="1" dirty="0">
                          <a:latin typeface="Cambria Math" panose="02040503050406030204" pitchFamily="18" charset="0"/>
                        </a:rPr>
                        <m:t>(∙)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50FFF18-1C8F-48C7-888B-EB1CF1678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598" y="4478124"/>
                <a:ext cx="573042" cy="323165"/>
              </a:xfrm>
              <a:prstGeom prst="rect">
                <a:avLst/>
              </a:prstGeom>
              <a:blipFill>
                <a:blip r:embed="rId8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47D45405-6B5C-4C82-B86D-756515D9CEBA}"/>
              </a:ext>
            </a:extLst>
          </p:cNvPr>
          <p:cNvGrpSpPr/>
          <p:nvPr/>
        </p:nvGrpSpPr>
        <p:grpSpPr>
          <a:xfrm>
            <a:off x="5650382" y="2523432"/>
            <a:ext cx="2359914" cy="1439477"/>
            <a:chOff x="5062527" y="2824896"/>
            <a:chExt cx="3146553" cy="191930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8761D3E-0658-41BA-A1D9-66F4F472B919}"/>
                </a:ext>
              </a:extLst>
            </p:cNvPr>
            <p:cNvGrpSpPr/>
            <p:nvPr/>
          </p:nvGrpSpPr>
          <p:grpSpPr>
            <a:xfrm>
              <a:off x="5062527" y="2824896"/>
              <a:ext cx="2522165" cy="910926"/>
              <a:chOff x="5856909" y="3038659"/>
              <a:chExt cx="2522165" cy="910926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11FB4211-0F47-4B62-8AD2-E000F76667CF}"/>
                  </a:ext>
                </a:extLst>
              </p:cNvPr>
              <p:cNvGrpSpPr/>
              <p:nvPr/>
            </p:nvGrpSpPr>
            <p:grpSpPr>
              <a:xfrm>
                <a:off x="6516835" y="3652701"/>
                <a:ext cx="1862239" cy="296884"/>
                <a:chOff x="8016776" y="3822363"/>
                <a:chExt cx="1862239" cy="296884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2256A7C7-C401-437B-956F-AB585E2363C2}"/>
                    </a:ext>
                  </a:extLst>
                </p:cNvPr>
                <p:cNvSpPr/>
                <p:nvPr/>
              </p:nvSpPr>
              <p:spPr>
                <a:xfrm>
                  <a:off x="9269060" y="3822363"/>
                  <a:ext cx="296884" cy="29688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60EE4CC7-838A-4102-8E39-231F8DA0AB05}"/>
                    </a:ext>
                  </a:extLst>
                </p:cNvPr>
                <p:cNvGrpSpPr/>
                <p:nvPr/>
              </p:nvGrpSpPr>
              <p:grpSpPr>
                <a:xfrm>
                  <a:off x="8016776" y="3822363"/>
                  <a:ext cx="1862239" cy="296884"/>
                  <a:chOff x="8016776" y="3822363"/>
                  <a:chExt cx="1862239" cy="296884"/>
                </a:xfrm>
              </p:grpSpPr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DD4673A6-85AF-41B9-A6C9-853B20BDB899}"/>
                      </a:ext>
                    </a:extLst>
                  </p:cNvPr>
                  <p:cNvSpPr/>
                  <p:nvPr/>
                </p:nvSpPr>
                <p:spPr>
                  <a:xfrm>
                    <a:off x="8016776" y="3822363"/>
                    <a:ext cx="296884" cy="296884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FAA174CB-2AE3-4F9A-8C0E-D7B593AF4B3C}"/>
                      </a:ext>
                    </a:extLst>
                  </p:cNvPr>
                  <p:cNvSpPr/>
                  <p:nvPr/>
                </p:nvSpPr>
                <p:spPr>
                  <a:xfrm>
                    <a:off x="8329847" y="3822363"/>
                    <a:ext cx="296884" cy="296884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9693D638-7A61-4536-93B5-0E8D1EC6A855}"/>
                      </a:ext>
                    </a:extLst>
                  </p:cNvPr>
                  <p:cNvSpPr/>
                  <p:nvPr/>
                </p:nvSpPr>
                <p:spPr>
                  <a:xfrm>
                    <a:off x="8642918" y="3822363"/>
                    <a:ext cx="296884" cy="296884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8C845986-F033-44BA-978F-89C1E4A590E9}"/>
                      </a:ext>
                    </a:extLst>
                  </p:cNvPr>
                  <p:cNvSpPr/>
                  <p:nvPr/>
                </p:nvSpPr>
                <p:spPr>
                  <a:xfrm>
                    <a:off x="8955989" y="3822363"/>
                    <a:ext cx="296884" cy="296884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4D1B65CE-B86C-4100-A141-577B16329B76}"/>
                      </a:ext>
                    </a:extLst>
                  </p:cNvPr>
                  <p:cNvSpPr/>
                  <p:nvPr/>
                </p:nvSpPr>
                <p:spPr>
                  <a:xfrm>
                    <a:off x="9582131" y="3822363"/>
                    <a:ext cx="296884" cy="296884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cxnSp>
            <p:nvCxnSpPr>
              <p:cNvPr id="62" name="Elbow Connector 21">
                <a:extLst>
                  <a:ext uri="{FF2B5EF4-FFF2-40B4-BE49-F238E27FC236}">
                    <a16:creationId xmlns:a16="http://schemas.microsoft.com/office/drawing/2014/main" id="{61E52E24-D5F3-42D7-9687-7CA9709AA410}"/>
                  </a:ext>
                </a:extLst>
              </p:cNvPr>
              <p:cNvCxnSpPr>
                <a:cxnSpLocks/>
                <a:endCxn id="65" idx="1"/>
              </p:cNvCxnSpPr>
              <p:nvPr/>
            </p:nvCxnSpPr>
            <p:spPr>
              <a:xfrm rot="16200000" flipH="1">
                <a:off x="5805630" y="3089938"/>
                <a:ext cx="762484" cy="659926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24E9916-FABB-482A-BA4F-C79E4BA65E32}"/>
                </a:ext>
              </a:extLst>
            </p:cNvPr>
            <p:cNvGrpSpPr/>
            <p:nvPr/>
          </p:nvGrpSpPr>
          <p:grpSpPr>
            <a:xfrm>
              <a:off x="5062528" y="3929595"/>
              <a:ext cx="2522164" cy="814603"/>
              <a:chOff x="5856910" y="4318975"/>
              <a:chExt cx="2522164" cy="814603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1E2CDE9-B6FE-4457-AAEB-82840F7B1226}"/>
                  </a:ext>
                </a:extLst>
              </p:cNvPr>
              <p:cNvGrpSpPr/>
              <p:nvPr/>
            </p:nvGrpSpPr>
            <p:grpSpPr>
              <a:xfrm>
                <a:off x="6516835" y="4318975"/>
                <a:ext cx="1862239" cy="296884"/>
                <a:chOff x="8016776" y="3822363"/>
                <a:chExt cx="1862239" cy="296884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6E65321-A153-4DCC-9C01-98BB60450837}"/>
                    </a:ext>
                  </a:extLst>
                </p:cNvPr>
                <p:cNvSpPr/>
                <p:nvPr/>
              </p:nvSpPr>
              <p:spPr>
                <a:xfrm>
                  <a:off x="9269060" y="3822363"/>
                  <a:ext cx="296884" cy="29688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A4598F37-1367-4F5F-B90C-894DA437FC27}"/>
                    </a:ext>
                  </a:extLst>
                </p:cNvPr>
                <p:cNvGrpSpPr/>
                <p:nvPr/>
              </p:nvGrpSpPr>
              <p:grpSpPr>
                <a:xfrm>
                  <a:off x="8016776" y="3822363"/>
                  <a:ext cx="1862239" cy="296884"/>
                  <a:chOff x="8016776" y="3822363"/>
                  <a:chExt cx="1862239" cy="296884"/>
                </a:xfrm>
              </p:grpSpPr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A2BDFA05-40A5-4890-BFE3-979605700A95}"/>
                      </a:ext>
                    </a:extLst>
                  </p:cNvPr>
                  <p:cNvSpPr/>
                  <p:nvPr/>
                </p:nvSpPr>
                <p:spPr>
                  <a:xfrm>
                    <a:off x="8016776" y="3822363"/>
                    <a:ext cx="296884" cy="296884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E280DB30-D8DC-47F7-BB23-147281ABBA8B}"/>
                      </a:ext>
                    </a:extLst>
                  </p:cNvPr>
                  <p:cNvSpPr/>
                  <p:nvPr/>
                </p:nvSpPr>
                <p:spPr>
                  <a:xfrm>
                    <a:off x="8329847" y="3822363"/>
                    <a:ext cx="296884" cy="296884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7C086AE9-771B-42B1-AE5A-C5201018EDFA}"/>
                      </a:ext>
                    </a:extLst>
                  </p:cNvPr>
                  <p:cNvSpPr/>
                  <p:nvPr/>
                </p:nvSpPr>
                <p:spPr>
                  <a:xfrm>
                    <a:off x="8642918" y="3822363"/>
                    <a:ext cx="296884" cy="296884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EE9019E9-8E67-4968-BD2B-015AAB6C8A1C}"/>
                      </a:ext>
                    </a:extLst>
                  </p:cNvPr>
                  <p:cNvSpPr/>
                  <p:nvPr/>
                </p:nvSpPr>
                <p:spPr>
                  <a:xfrm>
                    <a:off x="8955989" y="3822363"/>
                    <a:ext cx="296884" cy="296884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D7B73BDB-13B2-476F-8A4E-5B6D28DB5447}"/>
                      </a:ext>
                    </a:extLst>
                  </p:cNvPr>
                  <p:cNvSpPr/>
                  <p:nvPr/>
                </p:nvSpPr>
                <p:spPr>
                  <a:xfrm>
                    <a:off x="9582131" y="3822363"/>
                    <a:ext cx="296884" cy="296884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cxnSp>
            <p:nvCxnSpPr>
              <p:cNvPr id="53" name="Elbow Connector 71">
                <a:extLst>
                  <a:ext uri="{FF2B5EF4-FFF2-40B4-BE49-F238E27FC236}">
                    <a16:creationId xmlns:a16="http://schemas.microsoft.com/office/drawing/2014/main" id="{0A6D41B5-80A1-4FE1-8126-DB18473D7CA7}"/>
                  </a:ext>
                </a:extLst>
              </p:cNvPr>
              <p:cNvCxnSpPr>
                <a:cxnSpLocks/>
                <a:endCxn id="56" idx="1"/>
              </p:cNvCxnSpPr>
              <p:nvPr/>
            </p:nvCxnSpPr>
            <p:spPr>
              <a:xfrm rot="5400000" flipH="1" flipV="1">
                <a:off x="5853792" y="4470535"/>
                <a:ext cx="666161" cy="659926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24ADEB9-6AC0-45FF-A11F-C7BC749EDBE9}"/>
                    </a:ext>
                  </a:extLst>
                </p:cNvPr>
                <p:cNvSpPr txBox="1"/>
                <p:nvPr/>
              </p:nvSpPr>
              <p:spPr>
                <a:xfrm>
                  <a:off x="7600879" y="3387325"/>
                  <a:ext cx="608201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5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500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AC4B5E90-BCA6-9947-83E3-2C6924F7F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879" y="3387325"/>
                  <a:ext cx="608201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2DDE621-C3E0-413E-8126-3A0138622E4F}"/>
                    </a:ext>
                  </a:extLst>
                </p:cNvPr>
                <p:cNvSpPr txBox="1"/>
                <p:nvPr/>
              </p:nvSpPr>
              <p:spPr>
                <a:xfrm>
                  <a:off x="7600878" y="3877982"/>
                  <a:ext cx="608202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5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500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2C811C27-C735-2942-83AC-B5966154FE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878" y="3877982"/>
                  <a:ext cx="608202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ular Callout 100">
                <a:extLst>
                  <a:ext uri="{FF2B5EF4-FFF2-40B4-BE49-F238E27FC236}">
                    <a16:creationId xmlns:a16="http://schemas.microsoft.com/office/drawing/2014/main" id="{59ACAFD6-FAD0-4581-B9C3-33761B9DA6D9}"/>
                  </a:ext>
                </a:extLst>
              </p:cNvPr>
              <p:cNvSpPr/>
              <p:nvPr/>
            </p:nvSpPr>
            <p:spPr>
              <a:xfrm>
                <a:off x="7389840" y="1769410"/>
                <a:ext cx="3450985" cy="854684"/>
              </a:xfrm>
              <a:prstGeom prst="wedgeRectCallout">
                <a:avLst>
                  <a:gd name="adj1" fmla="val -64824"/>
                  <a:gd name="adj2" fmla="val 84106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500" dirty="0">
                    <a:solidFill>
                      <a:schemeClr val="accent1"/>
                    </a:solidFill>
                  </a:rPr>
                  <a:t>If two inputs match at layer </a:t>
                </a:r>
                <a14:m>
                  <m:oMath xmlns:m="http://schemas.openxmlformats.org/officeDocument/2006/math">
                    <m:r>
                      <a:rPr lang="en-US" sz="15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500" dirty="0">
                    <a:solidFill>
                      <a:schemeClr val="accent1"/>
                    </a:solidFill>
                  </a:rPr>
                  <a:t>, then they produce the same result regardless of changes above layer </a:t>
                </a:r>
                <a14:m>
                  <m:oMath xmlns:m="http://schemas.openxmlformats.org/officeDocument/2006/math">
                    <m:r>
                      <a:rPr lang="en-US" sz="15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500" dirty="0">
                    <a:solidFill>
                      <a:schemeClr val="accent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0" name="Rectangular Callout 100">
                <a:extLst>
                  <a:ext uri="{FF2B5EF4-FFF2-40B4-BE49-F238E27FC236}">
                    <a16:creationId xmlns:a16="http://schemas.microsoft.com/office/drawing/2014/main" id="{59ACAFD6-FAD0-4581-B9C3-33761B9DA6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840" y="1769410"/>
                <a:ext cx="3450985" cy="854684"/>
              </a:xfrm>
              <a:prstGeom prst="wedgeRectCallout">
                <a:avLst>
                  <a:gd name="adj1" fmla="val -64824"/>
                  <a:gd name="adj2" fmla="val 84106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429B58AB-1D09-4716-87ED-001DBADF5997}"/>
              </a:ext>
            </a:extLst>
          </p:cNvPr>
          <p:cNvGrpSpPr/>
          <p:nvPr/>
        </p:nvGrpSpPr>
        <p:grpSpPr>
          <a:xfrm>
            <a:off x="6144154" y="2523432"/>
            <a:ext cx="2644736" cy="1439477"/>
            <a:chOff x="5062527" y="2824896"/>
            <a:chExt cx="3526315" cy="1919302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EE0775E-FB73-400D-8FA7-54D0F07516B5}"/>
                </a:ext>
              </a:extLst>
            </p:cNvPr>
            <p:cNvGrpSpPr/>
            <p:nvPr/>
          </p:nvGrpSpPr>
          <p:grpSpPr>
            <a:xfrm>
              <a:off x="5062527" y="2824896"/>
              <a:ext cx="2522165" cy="910926"/>
              <a:chOff x="5856909" y="3038659"/>
              <a:chExt cx="2522165" cy="910926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4B94A03A-41AA-4B57-86F1-878C07305E18}"/>
                  </a:ext>
                </a:extLst>
              </p:cNvPr>
              <p:cNvGrpSpPr/>
              <p:nvPr/>
            </p:nvGrpSpPr>
            <p:grpSpPr>
              <a:xfrm>
                <a:off x="6516835" y="3652701"/>
                <a:ext cx="1862239" cy="296884"/>
                <a:chOff x="8016776" y="3822363"/>
                <a:chExt cx="1862239" cy="296884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F15E7F90-C603-4D89-A21E-691249ED32FD}"/>
                    </a:ext>
                  </a:extLst>
                </p:cNvPr>
                <p:cNvSpPr/>
                <p:nvPr/>
              </p:nvSpPr>
              <p:spPr>
                <a:xfrm>
                  <a:off x="9269060" y="3822363"/>
                  <a:ext cx="296884" cy="29688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BCEC76F9-1772-493B-B7A2-ADD200044B9C}"/>
                    </a:ext>
                  </a:extLst>
                </p:cNvPr>
                <p:cNvGrpSpPr/>
                <p:nvPr/>
              </p:nvGrpSpPr>
              <p:grpSpPr>
                <a:xfrm>
                  <a:off x="8016776" y="3822363"/>
                  <a:ext cx="1862239" cy="296884"/>
                  <a:chOff x="8016776" y="3822363"/>
                  <a:chExt cx="1862239" cy="296884"/>
                </a:xfrm>
              </p:grpSpPr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491ADE56-35DB-4FDF-B9AE-75FD2884C6DB}"/>
                      </a:ext>
                    </a:extLst>
                  </p:cNvPr>
                  <p:cNvSpPr/>
                  <p:nvPr/>
                </p:nvSpPr>
                <p:spPr>
                  <a:xfrm>
                    <a:off x="8016776" y="3822363"/>
                    <a:ext cx="296884" cy="296884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CF4C9BD8-1BDE-482D-8A93-63D7F8A2F543}"/>
                      </a:ext>
                    </a:extLst>
                  </p:cNvPr>
                  <p:cNvSpPr/>
                  <p:nvPr/>
                </p:nvSpPr>
                <p:spPr>
                  <a:xfrm>
                    <a:off x="8329847" y="3822363"/>
                    <a:ext cx="296884" cy="296884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CB5B4CEA-DF5A-4A7E-83A6-8BC0A30CD115}"/>
                      </a:ext>
                    </a:extLst>
                  </p:cNvPr>
                  <p:cNvSpPr/>
                  <p:nvPr/>
                </p:nvSpPr>
                <p:spPr>
                  <a:xfrm>
                    <a:off x="8642918" y="3822363"/>
                    <a:ext cx="296884" cy="296884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7C4884CC-7DEA-48B5-B90D-81E7AAD32635}"/>
                      </a:ext>
                    </a:extLst>
                  </p:cNvPr>
                  <p:cNvSpPr/>
                  <p:nvPr/>
                </p:nvSpPr>
                <p:spPr>
                  <a:xfrm>
                    <a:off x="8955989" y="3822363"/>
                    <a:ext cx="296884" cy="296884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5BAC7B55-491F-437D-81E7-4D41865AF673}"/>
                      </a:ext>
                    </a:extLst>
                  </p:cNvPr>
                  <p:cNvSpPr/>
                  <p:nvPr/>
                </p:nvSpPr>
                <p:spPr>
                  <a:xfrm>
                    <a:off x="9582131" y="3822363"/>
                    <a:ext cx="296884" cy="296884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cxnSp>
            <p:nvCxnSpPr>
              <p:cNvPr id="86" name="Elbow Connector 153">
                <a:extLst>
                  <a:ext uri="{FF2B5EF4-FFF2-40B4-BE49-F238E27FC236}">
                    <a16:creationId xmlns:a16="http://schemas.microsoft.com/office/drawing/2014/main" id="{CE9F3166-91E3-4685-A6AA-8663E301E987}"/>
                  </a:ext>
                </a:extLst>
              </p:cNvPr>
              <p:cNvCxnSpPr>
                <a:cxnSpLocks/>
                <a:endCxn id="89" idx="1"/>
              </p:cNvCxnSpPr>
              <p:nvPr/>
            </p:nvCxnSpPr>
            <p:spPr>
              <a:xfrm rot="16200000" flipH="1">
                <a:off x="5805630" y="3089938"/>
                <a:ext cx="762484" cy="659926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A9FA4F6-5FF1-4BA0-8696-3D21565FB20E}"/>
                </a:ext>
              </a:extLst>
            </p:cNvPr>
            <p:cNvGrpSpPr/>
            <p:nvPr/>
          </p:nvGrpSpPr>
          <p:grpSpPr>
            <a:xfrm>
              <a:off x="5062528" y="3929595"/>
              <a:ext cx="2522164" cy="814603"/>
              <a:chOff x="5856910" y="4318975"/>
              <a:chExt cx="2522164" cy="814603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A228402C-0438-4E43-A57E-E944E5871AD3}"/>
                  </a:ext>
                </a:extLst>
              </p:cNvPr>
              <p:cNvGrpSpPr/>
              <p:nvPr/>
            </p:nvGrpSpPr>
            <p:grpSpPr>
              <a:xfrm>
                <a:off x="6516835" y="4318975"/>
                <a:ext cx="1862239" cy="296884"/>
                <a:chOff x="8016776" y="3822363"/>
                <a:chExt cx="1862239" cy="296884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82573874-A58A-452F-BDFA-11FB93CE7D0F}"/>
                    </a:ext>
                  </a:extLst>
                </p:cNvPr>
                <p:cNvSpPr/>
                <p:nvPr/>
              </p:nvSpPr>
              <p:spPr>
                <a:xfrm>
                  <a:off x="9269060" y="3822363"/>
                  <a:ext cx="296884" cy="29688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89ECF926-1398-4E16-B223-9D106B12BD65}"/>
                    </a:ext>
                  </a:extLst>
                </p:cNvPr>
                <p:cNvGrpSpPr/>
                <p:nvPr/>
              </p:nvGrpSpPr>
              <p:grpSpPr>
                <a:xfrm>
                  <a:off x="8016776" y="3822363"/>
                  <a:ext cx="1862239" cy="296884"/>
                  <a:chOff x="8016776" y="3822363"/>
                  <a:chExt cx="1862239" cy="296884"/>
                </a:xfrm>
              </p:grpSpPr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95EA03CE-4DF6-4545-A1B1-514A5D2CDDDF}"/>
                      </a:ext>
                    </a:extLst>
                  </p:cNvPr>
                  <p:cNvSpPr/>
                  <p:nvPr/>
                </p:nvSpPr>
                <p:spPr>
                  <a:xfrm>
                    <a:off x="8016776" y="3822363"/>
                    <a:ext cx="296884" cy="296884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A2AD475C-6D53-4688-B496-4A4CB8E7EA42}"/>
                      </a:ext>
                    </a:extLst>
                  </p:cNvPr>
                  <p:cNvSpPr/>
                  <p:nvPr/>
                </p:nvSpPr>
                <p:spPr>
                  <a:xfrm>
                    <a:off x="8329847" y="3822363"/>
                    <a:ext cx="296884" cy="296884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F9089EF1-B92E-4754-B4E9-2EB2107E539E}"/>
                      </a:ext>
                    </a:extLst>
                  </p:cNvPr>
                  <p:cNvSpPr/>
                  <p:nvPr/>
                </p:nvSpPr>
                <p:spPr>
                  <a:xfrm>
                    <a:off x="8642918" y="3822363"/>
                    <a:ext cx="296884" cy="296884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C15D088-7A16-4078-AEE6-4ED398A227C4}"/>
                      </a:ext>
                    </a:extLst>
                  </p:cNvPr>
                  <p:cNvSpPr/>
                  <p:nvPr/>
                </p:nvSpPr>
                <p:spPr>
                  <a:xfrm>
                    <a:off x="8955989" y="3822363"/>
                    <a:ext cx="296884" cy="296884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73D5920A-6B60-4AE7-B901-4A6928D554FD}"/>
                      </a:ext>
                    </a:extLst>
                  </p:cNvPr>
                  <p:cNvSpPr/>
                  <p:nvPr/>
                </p:nvSpPr>
                <p:spPr>
                  <a:xfrm>
                    <a:off x="9582131" y="3822363"/>
                    <a:ext cx="296884" cy="296884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cxnSp>
            <p:nvCxnSpPr>
              <p:cNvPr id="77" name="Elbow Connector 144">
                <a:extLst>
                  <a:ext uri="{FF2B5EF4-FFF2-40B4-BE49-F238E27FC236}">
                    <a16:creationId xmlns:a16="http://schemas.microsoft.com/office/drawing/2014/main" id="{13BF02FF-AAAF-4B81-9A97-BC92486BECA5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5400000" flipH="1" flipV="1">
                <a:off x="5853792" y="4470535"/>
                <a:ext cx="666161" cy="659926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A117833-0AC4-4147-9A36-2E229C900E63}"/>
                    </a:ext>
                  </a:extLst>
                </p:cNvPr>
                <p:cNvSpPr txBox="1"/>
                <p:nvPr/>
              </p:nvSpPr>
              <p:spPr>
                <a:xfrm>
                  <a:off x="7600879" y="3387325"/>
                  <a:ext cx="98796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i="1" dirty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1500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5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500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sz="1500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D45DA432-2633-DD40-BB80-14D1B785DD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879" y="3387325"/>
                  <a:ext cx="987963" cy="430887"/>
                </a:xfrm>
                <a:prstGeom prst="rect">
                  <a:avLst/>
                </a:prstGeom>
                <a:blipFill>
                  <a:blip r:embed="rId11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00E7D8C0-7A02-4ED1-8FDF-0A9E49B94BD6}"/>
                    </a:ext>
                  </a:extLst>
                </p:cNvPr>
                <p:cNvSpPr txBox="1"/>
                <p:nvPr/>
              </p:nvSpPr>
              <p:spPr>
                <a:xfrm>
                  <a:off x="7600879" y="3877982"/>
                  <a:ext cx="98796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i="1" dirty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1500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5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500" i="1" dirty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sz="1500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61AC7D1D-F805-6D4E-8AD8-90C7D1A697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879" y="3877982"/>
                  <a:ext cx="987963" cy="430887"/>
                </a:xfrm>
                <a:prstGeom prst="rect">
                  <a:avLst/>
                </a:prstGeom>
                <a:blipFill>
                  <a:blip r:embed="rId11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F39D69F-187E-4C43-9C48-CD7ADA0718B6}"/>
              </a:ext>
            </a:extLst>
          </p:cNvPr>
          <p:cNvGrpSpPr/>
          <p:nvPr/>
        </p:nvGrpSpPr>
        <p:grpSpPr>
          <a:xfrm>
            <a:off x="6596730" y="2524174"/>
            <a:ext cx="2934687" cy="1439477"/>
            <a:chOff x="5062527" y="2824896"/>
            <a:chExt cx="3912916" cy="1919302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87A0841-EE04-4B07-99F5-C8F9BB7326BE}"/>
                </a:ext>
              </a:extLst>
            </p:cNvPr>
            <p:cNvGrpSpPr/>
            <p:nvPr/>
          </p:nvGrpSpPr>
          <p:grpSpPr>
            <a:xfrm>
              <a:off x="5062527" y="2824896"/>
              <a:ext cx="2522165" cy="910926"/>
              <a:chOff x="5856909" y="3038659"/>
              <a:chExt cx="2522165" cy="910926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62F5D845-AA36-4663-A38A-68CB67792537}"/>
                  </a:ext>
                </a:extLst>
              </p:cNvPr>
              <p:cNvGrpSpPr/>
              <p:nvPr/>
            </p:nvGrpSpPr>
            <p:grpSpPr>
              <a:xfrm>
                <a:off x="6516835" y="3652701"/>
                <a:ext cx="1862239" cy="296884"/>
                <a:chOff x="8016776" y="3822363"/>
                <a:chExt cx="1862239" cy="296884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482F0DD4-A625-4399-80A1-EA91FC8CFF3A}"/>
                    </a:ext>
                  </a:extLst>
                </p:cNvPr>
                <p:cNvSpPr/>
                <p:nvPr/>
              </p:nvSpPr>
              <p:spPr>
                <a:xfrm>
                  <a:off x="9269060" y="3822363"/>
                  <a:ext cx="296884" cy="29688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60A9E23B-F006-4F5B-B49F-1859219823C5}"/>
                    </a:ext>
                  </a:extLst>
                </p:cNvPr>
                <p:cNvGrpSpPr/>
                <p:nvPr/>
              </p:nvGrpSpPr>
              <p:grpSpPr>
                <a:xfrm>
                  <a:off x="8016776" y="3822363"/>
                  <a:ext cx="1862239" cy="296884"/>
                  <a:chOff x="8016776" y="3822363"/>
                  <a:chExt cx="1862239" cy="296884"/>
                </a:xfrm>
              </p:grpSpPr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409FBE1E-8EAB-4D15-8110-147E48AC56BE}"/>
                      </a:ext>
                    </a:extLst>
                  </p:cNvPr>
                  <p:cNvSpPr/>
                  <p:nvPr/>
                </p:nvSpPr>
                <p:spPr>
                  <a:xfrm>
                    <a:off x="8016776" y="3822363"/>
                    <a:ext cx="296884" cy="296884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A6309FB2-8E82-4ACF-972D-11242CD39784}"/>
                      </a:ext>
                    </a:extLst>
                  </p:cNvPr>
                  <p:cNvSpPr/>
                  <p:nvPr/>
                </p:nvSpPr>
                <p:spPr>
                  <a:xfrm>
                    <a:off x="8329847" y="3822363"/>
                    <a:ext cx="296884" cy="296884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30E7ECFA-D4FC-49D0-9FCE-44855ED99FE8}"/>
                      </a:ext>
                    </a:extLst>
                  </p:cNvPr>
                  <p:cNvSpPr/>
                  <p:nvPr/>
                </p:nvSpPr>
                <p:spPr>
                  <a:xfrm>
                    <a:off x="8642918" y="3822363"/>
                    <a:ext cx="296884" cy="296884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F83C89B4-6B5F-41AB-AEC4-57D041B83B9B}"/>
                      </a:ext>
                    </a:extLst>
                  </p:cNvPr>
                  <p:cNvSpPr/>
                  <p:nvPr/>
                </p:nvSpPr>
                <p:spPr>
                  <a:xfrm>
                    <a:off x="8955989" y="3822363"/>
                    <a:ext cx="296884" cy="296884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8A5FA191-2ED0-413B-9113-1E56B121529D}"/>
                      </a:ext>
                    </a:extLst>
                  </p:cNvPr>
                  <p:cNvSpPr/>
                  <p:nvPr/>
                </p:nvSpPr>
                <p:spPr>
                  <a:xfrm>
                    <a:off x="9582131" y="3822363"/>
                    <a:ext cx="296884" cy="296884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cxnSp>
            <p:nvCxnSpPr>
              <p:cNvPr id="109" name="Elbow Connector 199">
                <a:extLst>
                  <a:ext uri="{FF2B5EF4-FFF2-40B4-BE49-F238E27FC236}">
                    <a16:creationId xmlns:a16="http://schemas.microsoft.com/office/drawing/2014/main" id="{6A0B1993-CFFE-422C-8CE9-A4A564C51044}"/>
                  </a:ext>
                </a:extLst>
              </p:cNvPr>
              <p:cNvCxnSpPr>
                <a:cxnSpLocks/>
                <a:endCxn id="112" idx="1"/>
              </p:cNvCxnSpPr>
              <p:nvPr/>
            </p:nvCxnSpPr>
            <p:spPr>
              <a:xfrm rot="16200000" flipH="1">
                <a:off x="5805630" y="3089938"/>
                <a:ext cx="762484" cy="659926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064FE2D-DBB7-4BB8-B986-3BCED9B319B5}"/>
                </a:ext>
              </a:extLst>
            </p:cNvPr>
            <p:cNvGrpSpPr/>
            <p:nvPr/>
          </p:nvGrpSpPr>
          <p:grpSpPr>
            <a:xfrm>
              <a:off x="5062528" y="3929595"/>
              <a:ext cx="2522164" cy="814603"/>
              <a:chOff x="5856910" y="4318975"/>
              <a:chExt cx="2522164" cy="814603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4C32BEF8-8D45-4F5C-BD2C-AE784A366933}"/>
                  </a:ext>
                </a:extLst>
              </p:cNvPr>
              <p:cNvGrpSpPr/>
              <p:nvPr/>
            </p:nvGrpSpPr>
            <p:grpSpPr>
              <a:xfrm>
                <a:off x="6516835" y="4318975"/>
                <a:ext cx="1862239" cy="296884"/>
                <a:chOff x="8016776" y="3822363"/>
                <a:chExt cx="1862239" cy="296884"/>
              </a:xfrm>
            </p:grpSpPr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1F7B2125-6FE4-47D1-BC72-D0D356DD5E99}"/>
                    </a:ext>
                  </a:extLst>
                </p:cNvPr>
                <p:cNvSpPr/>
                <p:nvPr/>
              </p:nvSpPr>
              <p:spPr>
                <a:xfrm>
                  <a:off x="9269060" y="3822363"/>
                  <a:ext cx="296884" cy="296884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94531E1F-1457-4EA4-AA8D-8135DEDB51C9}"/>
                    </a:ext>
                  </a:extLst>
                </p:cNvPr>
                <p:cNvGrpSpPr/>
                <p:nvPr/>
              </p:nvGrpSpPr>
              <p:grpSpPr>
                <a:xfrm>
                  <a:off x="8016776" y="3822363"/>
                  <a:ext cx="1862239" cy="296884"/>
                  <a:chOff x="8016776" y="3822363"/>
                  <a:chExt cx="1862239" cy="296884"/>
                </a:xfrm>
              </p:grpSpPr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24B4D1DA-76F7-4066-A469-A33E4B7A7316}"/>
                      </a:ext>
                    </a:extLst>
                  </p:cNvPr>
                  <p:cNvSpPr/>
                  <p:nvPr/>
                </p:nvSpPr>
                <p:spPr>
                  <a:xfrm>
                    <a:off x="8016776" y="3822363"/>
                    <a:ext cx="296884" cy="296884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D58366C2-853B-4092-B55F-3DEE747199C7}"/>
                      </a:ext>
                    </a:extLst>
                  </p:cNvPr>
                  <p:cNvSpPr/>
                  <p:nvPr/>
                </p:nvSpPr>
                <p:spPr>
                  <a:xfrm>
                    <a:off x="8329847" y="3822363"/>
                    <a:ext cx="296884" cy="296884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0B30F576-8BA7-441F-A9AE-ABD47CB87316}"/>
                      </a:ext>
                    </a:extLst>
                  </p:cNvPr>
                  <p:cNvSpPr/>
                  <p:nvPr/>
                </p:nvSpPr>
                <p:spPr>
                  <a:xfrm>
                    <a:off x="8642918" y="3822363"/>
                    <a:ext cx="296884" cy="296884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C8081929-75DD-4D92-80FD-B8CFF530B102}"/>
                      </a:ext>
                    </a:extLst>
                  </p:cNvPr>
                  <p:cNvSpPr/>
                  <p:nvPr/>
                </p:nvSpPr>
                <p:spPr>
                  <a:xfrm>
                    <a:off x="8955989" y="3822363"/>
                    <a:ext cx="296884" cy="296884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1DB56114-60C1-455E-A35A-0E2D7F162625}"/>
                      </a:ext>
                    </a:extLst>
                  </p:cNvPr>
                  <p:cNvSpPr/>
                  <p:nvPr/>
                </p:nvSpPr>
                <p:spPr>
                  <a:xfrm>
                    <a:off x="9582131" y="3822363"/>
                    <a:ext cx="296884" cy="296884"/>
                  </a:xfrm>
                  <a:prstGeom prst="rect">
                    <a:avLst/>
                  </a:prstGeom>
                  <a:solidFill>
                    <a:schemeClr val="tx1">
                      <a:lumMod val="75000"/>
                    </a:schemeClr>
                  </a:solidFill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cxnSp>
            <p:nvCxnSpPr>
              <p:cNvPr id="100" name="Elbow Connector 190">
                <a:extLst>
                  <a:ext uri="{FF2B5EF4-FFF2-40B4-BE49-F238E27FC236}">
                    <a16:creationId xmlns:a16="http://schemas.microsoft.com/office/drawing/2014/main" id="{205CDB65-E26C-4217-B551-FA71231A1204}"/>
                  </a:ext>
                </a:extLst>
              </p:cNvPr>
              <p:cNvCxnSpPr>
                <a:cxnSpLocks/>
                <a:endCxn id="103" idx="1"/>
              </p:cNvCxnSpPr>
              <p:nvPr/>
            </p:nvCxnSpPr>
            <p:spPr>
              <a:xfrm rot="5400000" flipH="1" flipV="1">
                <a:off x="5853792" y="4470535"/>
                <a:ext cx="666161" cy="659926"/>
              </a:xfrm>
              <a:prstGeom prst="bentConnector2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714F983-F589-4D0B-8F37-A617EE5FF3A0}"/>
                    </a:ext>
                  </a:extLst>
                </p:cNvPr>
                <p:cNvSpPr txBox="1"/>
                <p:nvPr/>
              </p:nvSpPr>
              <p:spPr>
                <a:xfrm>
                  <a:off x="7600879" y="3387325"/>
                  <a:ext cx="1374564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i="1" dirty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15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500" i="1" dirty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15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5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500" i="1" dirty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  <m:r>
                          <a:rPr lang="en-US" sz="1500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88" name="TextBox 187">
                  <a:extLst>
                    <a:ext uri="{FF2B5EF4-FFF2-40B4-BE49-F238E27FC236}">
                      <a16:creationId xmlns:a16="http://schemas.microsoft.com/office/drawing/2014/main" id="{AD9D4AC0-1CBD-6042-9395-C32243CD8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879" y="3387325"/>
                  <a:ext cx="1374564" cy="430887"/>
                </a:xfrm>
                <a:prstGeom prst="rect">
                  <a:avLst/>
                </a:prstGeom>
                <a:blipFill>
                  <a:blip r:embed="rId12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867E85DD-7A79-4281-B8DA-3408F26B0879}"/>
                    </a:ext>
                  </a:extLst>
                </p:cNvPr>
                <p:cNvSpPr txBox="1"/>
                <p:nvPr/>
              </p:nvSpPr>
              <p:spPr>
                <a:xfrm>
                  <a:off x="7600879" y="3877982"/>
                  <a:ext cx="1374564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i="1" dirty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15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500" i="1" dirty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15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5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500" i="1" dirty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  <m:r>
                          <a:rPr lang="en-US" sz="1500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9EC5FD39-D27C-C84A-AAB2-98D3AD3A7D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0879" y="3877982"/>
                  <a:ext cx="1374564" cy="430887"/>
                </a:xfrm>
                <a:prstGeom prst="rect">
                  <a:avLst/>
                </a:prstGeom>
                <a:blipFill>
                  <a:blip r:embed="rId13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73941A0-6B91-4CF7-B9A9-41DB1D7D3DCC}"/>
              </a:ext>
            </a:extLst>
          </p:cNvPr>
          <p:cNvSpPr/>
          <p:nvPr/>
        </p:nvSpPr>
        <p:spPr>
          <a:xfrm>
            <a:off x="3990160" y="1759075"/>
            <a:ext cx="1606986" cy="2868065"/>
          </a:xfrm>
          <a:prstGeom prst="rect">
            <a:avLst/>
          </a:prstGeom>
          <a:noFill/>
          <a:ln w="25400">
            <a:solidFill>
              <a:srgbClr val="ED5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935633D-AE6F-410F-896D-853006B9C777}"/>
              </a:ext>
            </a:extLst>
          </p:cNvPr>
          <p:cNvSpPr txBox="1"/>
          <p:nvPr/>
        </p:nvSpPr>
        <p:spPr>
          <a:xfrm>
            <a:off x="3999799" y="2992566"/>
            <a:ext cx="1423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Unchanged</a:t>
            </a:r>
            <a:br>
              <a:rPr lang="en-US" dirty="0"/>
            </a:br>
            <a:r>
              <a:rPr lang="en-US" dirty="0"/>
              <a:t>from Teacher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D2189D35-42C8-4F87-BD2D-C1155B30EEAA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2032" y="1532978"/>
            <a:ext cx="733365" cy="1031546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ECEC01BB-3E55-4855-8CDC-1DD22EF657D4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3272103" y="3685066"/>
            <a:ext cx="579761" cy="869642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AFA175F3-B9F7-4E06-9037-D1CF1705D16C}"/>
              </a:ext>
            </a:extLst>
          </p:cNvPr>
          <p:cNvSpPr/>
          <p:nvPr/>
        </p:nvSpPr>
        <p:spPr>
          <a:xfrm>
            <a:off x="838201" y="5464021"/>
            <a:ext cx="105155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Wang et al., With Great Training Comes Great Vulnerability: Practical Attacks against Transfer Learning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,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 In 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Proc. USENIX Security,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2018</a:t>
            </a:r>
            <a:endParaRPr lang="en-US" sz="1600" dirty="0">
              <a:solidFill>
                <a:schemeClr val="bg1">
                  <a:lumMod val="65000"/>
                </a:schemeClr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42237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Backdoor Attacks on Transfer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AFA175F3-B9F7-4E06-9037-D1CF1705D16C}"/>
              </a:ext>
            </a:extLst>
          </p:cNvPr>
          <p:cNvSpPr/>
          <p:nvPr/>
        </p:nvSpPr>
        <p:spPr>
          <a:xfrm>
            <a:off x="838200" y="5680839"/>
            <a:ext cx="109830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</a:rPr>
              <a:t>Wang et al., Neural Cleanse: Identifying and Mitigating Backdoor Attacks in Neural Networks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</a:rPr>
              <a:t>,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</a:rPr>
              <a:t> In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</a:rPr>
              <a:t>Proc. IEEE S&amp;P,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</a:rPr>
              <a:t>2019.</a:t>
            </a:r>
          </a:p>
        </p:txBody>
      </p:sp>
      <p:pic>
        <p:nvPicPr>
          <p:cNvPr id="255" name="Picture 254">
            <a:extLst>
              <a:ext uri="{FF2B5EF4-FFF2-40B4-BE49-F238E27FC236}">
                <a16:creationId xmlns:a16="http://schemas.microsoft.com/office/drawing/2014/main" id="{F918F824-2ED5-40D0-80C2-2A5FCA60B6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8914" y="2501866"/>
            <a:ext cx="575651" cy="575651"/>
          </a:xfrm>
          <a:prstGeom prst="rect">
            <a:avLst/>
          </a:prstGeom>
        </p:spPr>
      </p:pic>
      <p:pic>
        <p:nvPicPr>
          <p:cNvPr id="256" name="Picture 255">
            <a:extLst>
              <a:ext uri="{FF2B5EF4-FFF2-40B4-BE49-F238E27FC236}">
                <a16:creationId xmlns:a16="http://schemas.microsoft.com/office/drawing/2014/main" id="{1A1E8C3D-3914-453C-9634-DBF7D28071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8914" y="3233229"/>
            <a:ext cx="575651" cy="575651"/>
          </a:xfrm>
          <a:prstGeom prst="rect">
            <a:avLst/>
          </a:prstGeom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B1600219-880C-4C9D-A1DF-BCEBB077374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8914" y="3964592"/>
            <a:ext cx="575651" cy="575651"/>
          </a:xfrm>
          <a:prstGeom prst="rect">
            <a:avLst/>
          </a:prstGeom>
        </p:spPr>
      </p:pic>
      <p:pic>
        <p:nvPicPr>
          <p:cNvPr id="258" name="Picture 257">
            <a:extLst>
              <a:ext uri="{FF2B5EF4-FFF2-40B4-BE49-F238E27FC236}">
                <a16:creationId xmlns:a16="http://schemas.microsoft.com/office/drawing/2014/main" id="{FF1EF3E3-A08A-4E50-908D-41161B9978D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4347" y="3079559"/>
            <a:ext cx="1034922" cy="887076"/>
          </a:xfrm>
          <a:prstGeom prst="rect">
            <a:avLst/>
          </a:prstGeom>
        </p:spPr>
      </p:pic>
      <p:sp>
        <p:nvSpPr>
          <p:cNvPr id="259" name="TextBox 258">
            <a:extLst>
              <a:ext uri="{FF2B5EF4-FFF2-40B4-BE49-F238E27FC236}">
                <a16:creationId xmlns:a16="http://schemas.microsoft.com/office/drawing/2014/main" id="{3F895267-960D-4A91-BC41-4D77A5FEEE9A}"/>
              </a:ext>
            </a:extLst>
          </p:cNvPr>
          <p:cNvSpPr txBox="1"/>
          <p:nvPr/>
        </p:nvSpPr>
        <p:spPr>
          <a:xfrm>
            <a:off x="3189666" y="3963997"/>
            <a:ext cx="1295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Backdoored</a:t>
            </a:r>
          </a:p>
          <a:p>
            <a:pPr algn="ctr"/>
            <a:r>
              <a:rPr lang="en-US" dirty="0"/>
              <a:t>DNN</a:t>
            </a:r>
          </a:p>
        </p:txBody>
      </p: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327DE1A1-0426-4571-84AF-8B40D1B87FB3}"/>
              </a:ext>
            </a:extLst>
          </p:cNvPr>
          <p:cNvCxnSpPr>
            <a:cxnSpLocks/>
            <a:stCxn id="255" idx="3"/>
            <a:endCxn id="258" idx="1"/>
          </p:cNvCxnSpPr>
          <p:nvPr/>
        </p:nvCxnSpPr>
        <p:spPr>
          <a:xfrm>
            <a:off x="2844564" y="2789692"/>
            <a:ext cx="479783" cy="733406"/>
          </a:xfrm>
          <a:prstGeom prst="straightConnector1">
            <a:avLst/>
          </a:prstGeom>
          <a:ln w="254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C2D813FC-F10A-4117-8242-466FAC6E6034}"/>
              </a:ext>
            </a:extLst>
          </p:cNvPr>
          <p:cNvCxnSpPr>
            <a:cxnSpLocks/>
            <a:stCxn id="256" idx="3"/>
            <a:endCxn id="258" idx="1"/>
          </p:cNvCxnSpPr>
          <p:nvPr/>
        </p:nvCxnSpPr>
        <p:spPr>
          <a:xfrm>
            <a:off x="2844564" y="3521054"/>
            <a:ext cx="479783" cy="2043"/>
          </a:xfrm>
          <a:prstGeom prst="straightConnector1">
            <a:avLst/>
          </a:prstGeom>
          <a:ln w="254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20C8178B-B89C-41A3-A599-5B9DE9C17A9E}"/>
              </a:ext>
            </a:extLst>
          </p:cNvPr>
          <p:cNvCxnSpPr>
            <a:cxnSpLocks/>
            <a:stCxn id="257" idx="3"/>
            <a:endCxn id="258" idx="1"/>
          </p:cNvCxnSpPr>
          <p:nvPr/>
        </p:nvCxnSpPr>
        <p:spPr>
          <a:xfrm flipV="1">
            <a:off x="2844564" y="3523098"/>
            <a:ext cx="479783" cy="729320"/>
          </a:xfrm>
          <a:prstGeom prst="straightConnector1">
            <a:avLst/>
          </a:prstGeom>
          <a:ln w="254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TextBox 262">
            <a:extLst>
              <a:ext uri="{FF2B5EF4-FFF2-40B4-BE49-F238E27FC236}">
                <a16:creationId xmlns:a16="http://schemas.microsoft.com/office/drawing/2014/main" id="{D845D388-5D5A-4686-962D-380A1C09B6EF}"/>
              </a:ext>
            </a:extLst>
          </p:cNvPr>
          <p:cNvSpPr txBox="1"/>
          <p:nvPr/>
        </p:nvSpPr>
        <p:spPr>
          <a:xfrm>
            <a:off x="4697945" y="2662734"/>
            <a:ext cx="801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“Stop”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F84080B-DC29-42B3-9AAF-AB3FFE28D05E}"/>
              </a:ext>
            </a:extLst>
          </p:cNvPr>
          <p:cNvSpPr txBox="1"/>
          <p:nvPr/>
        </p:nvSpPr>
        <p:spPr>
          <a:xfrm>
            <a:off x="4709409" y="3394097"/>
            <a:ext cx="83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“Yield”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96375E70-5D8F-4EAB-9D14-3F373E96D42D}"/>
              </a:ext>
            </a:extLst>
          </p:cNvPr>
          <p:cNvSpPr txBox="1"/>
          <p:nvPr/>
        </p:nvSpPr>
        <p:spPr>
          <a:xfrm>
            <a:off x="4654403" y="4038376"/>
            <a:ext cx="158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“Do not enter”</a:t>
            </a:r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25FE8B1A-4296-4E13-8CD1-FEA92562ED33}"/>
              </a:ext>
            </a:extLst>
          </p:cNvPr>
          <p:cNvCxnSpPr>
            <a:cxnSpLocks/>
            <a:stCxn id="258" idx="3"/>
            <a:endCxn id="263" idx="1"/>
          </p:cNvCxnSpPr>
          <p:nvPr/>
        </p:nvCxnSpPr>
        <p:spPr>
          <a:xfrm flipV="1">
            <a:off x="4359269" y="2847400"/>
            <a:ext cx="338676" cy="675697"/>
          </a:xfrm>
          <a:prstGeom prst="straightConnector1">
            <a:avLst/>
          </a:prstGeom>
          <a:ln w="254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07008-94B5-41C7-AB40-99C1F588DDC5}"/>
              </a:ext>
            </a:extLst>
          </p:cNvPr>
          <p:cNvCxnSpPr>
            <a:cxnSpLocks/>
            <a:stCxn id="258" idx="3"/>
            <a:endCxn id="264" idx="1"/>
          </p:cNvCxnSpPr>
          <p:nvPr/>
        </p:nvCxnSpPr>
        <p:spPr>
          <a:xfrm>
            <a:off x="4359269" y="3523097"/>
            <a:ext cx="350140" cy="55666"/>
          </a:xfrm>
          <a:prstGeom prst="straightConnector1">
            <a:avLst/>
          </a:prstGeom>
          <a:ln w="254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F197A950-DDDC-40E4-9596-439B84A69FEA}"/>
              </a:ext>
            </a:extLst>
          </p:cNvPr>
          <p:cNvCxnSpPr>
            <a:cxnSpLocks/>
            <a:stCxn id="258" idx="3"/>
            <a:endCxn id="265" idx="1"/>
          </p:cNvCxnSpPr>
          <p:nvPr/>
        </p:nvCxnSpPr>
        <p:spPr>
          <a:xfrm>
            <a:off x="4359269" y="3523097"/>
            <a:ext cx="295134" cy="699945"/>
          </a:xfrm>
          <a:prstGeom prst="straightConnector1">
            <a:avLst/>
          </a:prstGeom>
          <a:ln w="254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67511C86-418C-4AD4-91DB-31E76EC06163}"/>
              </a:ext>
            </a:extLst>
          </p:cNvPr>
          <p:cNvSpPr txBox="1"/>
          <p:nvPr/>
        </p:nvSpPr>
        <p:spPr>
          <a:xfrm>
            <a:off x="2009953" y="4606498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Clean Inputs</a:t>
            </a:r>
          </a:p>
        </p:txBody>
      </p:sp>
      <p:sp>
        <p:nvSpPr>
          <p:cNvPr id="270" name="Rectangular Callout 98">
            <a:extLst>
              <a:ext uri="{FF2B5EF4-FFF2-40B4-BE49-F238E27FC236}">
                <a16:creationId xmlns:a16="http://schemas.microsoft.com/office/drawing/2014/main" id="{99B161AC-423A-48D1-96F9-823E63FE0D33}"/>
              </a:ext>
            </a:extLst>
          </p:cNvPr>
          <p:cNvSpPr/>
          <p:nvPr/>
        </p:nvSpPr>
        <p:spPr>
          <a:xfrm>
            <a:off x="4141081" y="4452359"/>
            <a:ext cx="1266262" cy="614734"/>
          </a:xfrm>
          <a:prstGeom prst="wedgeRectCallout">
            <a:avLst>
              <a:gd name="adj1" fmla="val 10831"/>
              <a:gd name="adj2" fmla="val -77805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Normal behavior on clean inputs</a:t>
            </a:r>
          </a:p>
        </p:txBody>
      </p: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F78497CD-262B-44D9-9E8D-5A4B30D329EB}"/>
              </a:ext>
            </a:extLst>
          </p:cNvPr>
          <p:cNvGrpSpPr/>
          <p:nvPr/>
        </p:nvGrpSpPr>
        <p:grpSpPr>
          <a:xfrm>
            <a:off x="5879487" y="2046601"/>
            <a:ext cx="4447576" cy="3020492"/>
            <a:chOff x="5519564" y="3236653"/>
            <a:chExt cx="5930102" cy="4027320"/>
          </a:xfrm>
        </p:grpSpPr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4BE997B7-9AE8-457F-9509-EF6A89169087}"/>
                </a:ext>
              </a:extLst>
            </p:cNvPr>
            <p:cNvSpPr txBox="1"/>
            <p:nvPr/>
          </p:nvSpPr>
          <p:spPr>
            <a:xfrm>
              <a:off x="5519564" y="6369635"/>
              <a:ext cx="2003112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Adversarial Inputs</a:t>
              </a:r>
            </a:p>
          </p:txBody>
        </p:sp>
        <p:pic>
          <p:nvPicPr>
            <p:cNvPr id="273" name="Picture 272">
              <a:extLst>
                <a:ext uri="{FF2B5EF4-FFF2-40B4-BE49-F238E27FC236}">
                  <a16:creationId xmlns:a16="http://schemas.microsoft.com/office/drawing/2014/main" id="{9CD447E9-3C54-418F-96E8-8217659FA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1" y="3563459"/>
              <a:ext cx="767534" cy="767534"/>
            </a:xfrm>
            <a:prstGeom prst="rect">
              <a:avLst/>
            </a:prstGeom>
          </p:spPr>
        </p:pic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78F49DAC-D146-4499-94B4-889635145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1" y="4538610"/>
              <a:ext cx="767534" cy="767534"/>
            </a:xfrm>
            <a:prstGeom prst="rect">
              <a:avLst/>
            </a:prstGeom>
          </p:spPr>
        </p:pic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id="{43283ADF-4F6E-4EC7-917E-805875B23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5513760"/>
              <a:ext cx="767535" cy="767535"/>
            </a:xfrm>
            <a:prstGeom prst="rect">
              <a:avLst/>
            </a:prstGeom>
          </p:spPr>
        </p:pic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B400168C-CF40-4927-A82A-81A81A15B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03245" y="4333717"/>
              <a:ext cx="1379896" cy="1182768"/>
            </a:xfrm>
            <a:prstGeom prst="rect">
              <a:avLst/>
            </a:prstGeom>
          </p:spPr>
        </p:pic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1DE99480-74F4-4C3D-B273-AC998A5E0FF1}"/>
                </a:ext>
              </a:extLst>
            </p:cNvPr>
            <p:cNvSpPr txBox="1"/>
            <p:nvPr/>
          </p:nvSpPr>
          <p:spPr>
            <a:xfrm>
              <a:off x="7405316" y="5377502"/>
              <a:ext cx="1564532" cy="779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Backdoored</a:t>
              </a:r>
            </a:p>
            <a:p>
              <a:pPr algn="ctr"/>
              <a:r>
                <a:rPr lang="en-US" sz="1600" dirty="0"/>
                <a:t>DNN</a:t>
              </a:r>
            </a:p>
          </p:txBody>
        </p: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299C90AF-E7AB-404B-A99C-325689092AFE}"/>
                </a:ext>
              </a:extLst>
            </p:cNvPr>
            <p:cNvCxnSpPr>
              <a:cxnSpLocks/>
              <a:stCxn id="273" idx="3"/>
              <a:endCxn id="276" idx="1"/>
            </p:cNvCxnSpPr>
            <p:nvPr/>
          </p:nvCxnSpPr>
          <p:spPr>
            <a:xfrm>
              <a:off x="6863535" y="3947226"/>
              <a:ext cx="639710" cy="9778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AFB24D7A-1E0F-4A8B-B6B9-BB3B7EE3F7BA}"/>
                </a:ext>
              </a:extLst>
            </p:cNvPr>
            <p:cNvCxnSpPr>
              <a:cxnSpLocks/>
              <a:stCxn id="274" idx="3"/>
              <a:endCxn id="276" idx="1"/>
            </p:cNvCxnSpPr>
            <p:nvPr/>
          </p:nvCxnSpPr>
          <p:spPr>
            <a:xfrm>
              <a:off x="6863535" y="4922377"/>
              <a:ext cx="639710" cy="27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>
              <a:extLst>
                <a:ext uri="{FF2B5EF4-FFF2-40B4-BE49-F238E27FC236}">
                  <a16:creationId xmlns:a16="http://schemas.microsoft.com/office/drawing/2014/main" id="{160C2967-488A-4111-A5A9-985946042AAD}"/>
                </a:ext>
              </a:extLst>
            </p:cNvPr>
            <p:cNvCxnSpPr>
              <a:cxnSpLocks/>
              <a:stCxn id="275" idx="3"/>
              <a:endCxn id="276" idx="1"/>
            </p:cNvCxnSpPr>
            <p:nvPr/>
          </p:nvCxnSpPr>
          <p:spPr>
            <a:xfrm flipV="1">
              <a:off x="6863535" y="4925101"/>
              <a:ext cx="639710" cy="97242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C37C00A3-E6C6-4EC0-8527-EB5BF8DA597F}"/>
                </a:ext>
              </a:extLst>
            </p:cNvPr>
            <p:cNvSpPr txBox="1"/>
            <p:nvPr/>
          </p:nvSpPr>
          <p:spPr>
            <a:xfrm>
              <a:off x="9334709" y="3777949"/>
              <a:ext cx="1534267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“Rest Area”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F197AA7D-BE5A-484A-B91C-EE2A0ECA25BE}"/>
                </a:ext>
              </a:extLst>
            </p:cNvPr>
            <p:cNvSpPr txBox="1"/>
            <p:nvPr/>
          </p:nvSpPr>
          <p:spPr>
            <a:xfrm>
              <a:off x="9349997" y="4753101"/>
              <a:ext cx="1534267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“Rest Area”</a:t>
              </a: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67DE2A0F-811B-4064-8421-34C4F206B5F4}"/>
                </a:ext>
              </a:extLst>
            </p:cNvPr>
            <p:cNvSpPr txBox="1"/>
            <p:nvPr/>
          </p:nvSpPr>
          <p:spPr>
            <a:xfrm>
              <a:off x="9334709" y="5728250"/>
              <a:ext cx="1534267" cy="4514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“Rest Area”</a:t>
              </a:r>
            </a:p>
          </p:txBody>
        </p: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2882FC47-8644-4927-8DDD-5C9A6DCA1EAE}"/>
                </a:ext>
              </a:extLst>
            </p:cNvPr>
            <p:cNvCxnSpPr>
              <a:cxnSpLocks/>
              <a:stCxn id="276" idx="3"/>
              <a:endCxn id="281" idx="1"/>
            </p:cNvCxnSpPr>
            <p:nvPr/>
          </p:nvCxnSpPr>
          <p:spPr>
            <a:xfrm flipV="1">
              <a:off x="8883141" y="4003651"/>
              <a:ext cx="451568" cy="921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4EDF92BA-16BB-49B1-B272-AABF9B2B7853}"/>
                </a:ext>
              </a:extLst>
            </p:cNvPr>
            <p:cNvCxnSpPr>
              <a:cxnSpLocks/>
              <a:stCxn id="276" idx="3"/>
              <a:endCxn id="282" idx="1"/>
            </p:cNvCxnSpPr>
            <p:nvPr/>
          </p:nvCxnSpPr>
          <p:spPr>
            <a:xfrm>
              <a:off x="8883141" y="4925101"/>
              <a:ext cx="466856" cy="5370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5CD2D183-6692-42CC-BA12-0ED92F2C11FA}"/>
                </a:ext>
              </a:extLst>
            </p:cNvPr>
            <p:cNvCxnSpPr>
              <a:cxnSpLocks/>
              <a:stCxn id="276" idx="3"/>
              <a:endCxn id="283" idx="1"/>
            </p:cNvCxnSpPr>
            <p:nvPr/>
          </p:nvCxnSpPr>
          <p:spPr>
            <a:xfrm>
              <a:off x="8883141" y="4925101"/>
              <a:ext cx="451568" cy="1028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BE50E13C-31DE-46CE-861E-12B2FC32AAEE}"/>
                </a:ext>
              </a:extLst>
            </p:cNvPr>
            <p:cNvSpPr/>
            <p:nvPr/>
          </p:nvSpPr>
          <p:spPr>
            <a:xfrm>
              <a:off x="6413580" y="4912729"/>
              <a:ext cx="146838" cy="1468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93470A89-5FF8-4A97-8E4B-8A45CDFE937D}"/>
                </a:ext>
              </a:extLst>
            </p:cNvPr>
            <p:cNvSpPr/>
            <p:nvPr/>
          </p:nvSpPr>
          <p:spPr>
            <a:xfrm>
              <a:off x="6413580" y="5836131"/>
              <a:ext cx="146838" cy="1468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DFBE77AA-1202-4193-85BE-643BE358176D}"/>
                </a:ext>
              </a:extLst>
            </p:cNvPr>
            <p:cNvSpPr/>
            <p:nvPr/>
          </p:nvSpPr>
          <p:spPr>
            <a:xfrm>
              <a:off x="6401245" y="4091780"/>
              <a:ext cx="146838" cy="1468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8D073693-F070-46A5-A5D1-E2223F5FBC9F}"/>
                </a:ext>
              </a:extLst>
            </p:cNvPr>
            <p:cNvGrpSpPr/>
            <p:nvPr/>
          </p:nvGrpSpPr>
          <p:grpSpPr>
            <a:xfrm>
              <a:off x="7723145" y="3236653"/>
              <a:ext cx="1115544" cy="451405"/>
              <a:chOff x="7954267" y="2453975"/>
              <a:chExt cx="1115544" cy="451405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573968CC-9A69-40C4-BAE7-652F497C8EA2}"/>
                  </a:ext>
                </a:extLst>
              </p:cNvPr>
              <p:cNvSpPr/>
              <p:nvPr/>
            </p:nvSpPr>
            <p:spPr>
              <a:xfrm>
                <a:off x="7954267" y="2630316"/>
                <a:ext cx="146838" cy="1468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1B236A58-BCB3-4E26-9A22-0FF67A952CBD}"/>
                  </a:ext>
                </a:extLst>
              </p:cNvPr>
              <p:cNvSpPr txBox="1"/>
              <p:nvPr/>
            </p:nvSpPr>
            <p:spPr>
              <a:xfrm>
                <a:off x="8060132" y="2453975"/>
                <a:ext cx="1009679" cy="451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Trigger</a:t>
                </a:r>
              </a:p>
            </p:txBody>
          </p:sp>
        </p:grpSp>
        <p:cxnSp>
          <p:nvCxnSpPr>
            <p:cNvPr id="291" name="Straight Arrow Connector 290">
              <a:extLst>
                <a:ext uri="{FF2B5EF4-FFF2-40B4-BE49-F238E27FC236}">
                  <a16:creationId xmlns:a16="http://schemas.microsoft.com/office/drawing/2014/main" id="{0971494B-FF9B-44CD-9C65-223DAB710ECD}"/>
                </a:ext>
              </a:extLst>
            </p:cNvPr>
            <p:cNvCxnSpPr>
              <a:cxnSpLocks/>
              <a:stCxn id="289" idx="3"/>
            </p:cNvCxnSpPr>
            <p:nvPr/>
          </p:nvCxnSpPr>
          <p:spPr>
            <a:xfrm flipV="1">
              <a:off x="6548083" y="3504025"/>
              <a:ext cx="1057144" cy="661174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>
              <a:extLst>
                <a:ext uri="{FF2B5EF4-FFF2-40B4-BE49-F238E27FC236}">
                  <a16:creationId xmlns:a16="http://schemas.microsoft.com/office/drawing/2014/main" id="{08658D7A-8F15-458E-9E66-24C96771DD64}"/>
                </a:ext>
              </a:extLst>
            </p:cNvPr>
            <p:cNvCxnSpPr>
              <a:cxnSpLocks/>
              <a:stCxn id="287" idx="3"/>
            </p:cNvCxnSpPr>
            <p:nvPr/>
          </p:nvCxnSpPr>
          <p:spPr>
            <a:xfrm flipV="1">
              <a:off x="6560418" y="3582488"/>
              <a:ext cx="1060095" cy="140366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>
              <a:extLst>
                <a:ext uri="{FF2B5EF4-FFF2-40B4-BE49-F238E27FC236}">
                  <a16:creationId xmlns:a16="http://schemas.microsoft.com/office/drawing/2014/main" id="{6664B061-3FAE-4063-9245-8FD652455A79}"/>
                </a:ext>
              </a:extLst>
            </p:cNvPr>
            <p:cNvCxnSpPr>
              <a:cxnSpLocks/>
              <a:stCxn id="288" idx="3"/>
            </p:cNvCxnSpPr>
            <p:nvPr/>
          </p:nvCxnSpPr>
          <p:spPr>
            <a:xfrm flipV="1">
              <a:off x="6560418" y="3631504"/>
              <a:ext cx="1110046" cy="227804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Rectangular Callout 99">
              <a:extLst>
                <a:ext uri="{FF2B5EF4-FFF2-40B4-BE49-F238E27FC236}">
                  <a16:creationId xmlns:a16="http://schemas.microsoft.com/office/drawing/2014/main" id="{0545ACA8-B8A1-46BE-A365-43347A580779}"/>
                </a:ext>
              </a:extLst>
            </p:cNvPr>
            <p:cNvSpPr/>
            <p:nvPr/>
          </p:nvSpPr>
          <p:spPr>
            <a:xfrm>
              <a:off x="8479075" y="6323144"/>
              <a:ext cx="2970591" cy="940829"/>
            </a:xfrm>
            <a:prstGeom prst="wedgeRectCallout">
              <a:avLst>
                <a:gd name="adj1" fmla="val 21280"/>
                <a:gd name="adj2" fmla="val -82489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Attacker-specified behavior on any input with trigge</a:t>
              </a:r>
              <a:r>
                <a:rPr lang="en-US" sz="1400" dirty="0">
                  <a:solidFill>
                    <a:srgbClr val="ED514E"/>
                  </a:solidFill>
                </a:rPr>
                <a:t>r</a:t>
              </a:r>
            </a:p>
          </p:txBody>
        </p:sp>
      </p:grpSp>
      <p:pic>
        <p:nvPicPr>
          <p:cNvPr id="297" name="Picture 296">
            <a:extLst>
              <a:ext uri="{FF2B5EF4-FFF2-40B4-BE49-F238E27FC236}">
                <a16:creationId xmlns:a16="http://schemas.microsoft.com/office/drawing/2014/main" id="{17848D66-4793-44FE-B04A-68BA27121F5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454" y="1870477"/>
            <a:ext cx="487097" cy="500780"/>
          </a:xfrm>
          <a:prstGeom prst="rect">
            <a:avLst/>
          </a:prstGeom>
        </p:spPr>
      </p:pic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EAF72E97-3963-46D1-BCF1-9DF0DCBE2864}"/>
              </a:ext>
            </a:extLst>
          </p:cNvPr>
          <p:cNvCxnSpPr>
            <a:cxnSpLocks/>
          </p:cNvCxnSpPr>
          <p:nvPr/>
        </p:nvCxnSpPr>
        <p:spPr>
          <a:xfrm>
            <a:off x="2820632" y="2165111"/>
            <a:ext cx="496343" cy="1306367"/>
          </a:xfrm>
          <a:prstGeom prst="straightConnector1">
            <a:avLst/>
          </a:prstGeom>
          <a:ln w="254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61BC9E0F-2F1D-43A9-B9E6-431C8A0B7B9F}"/>
              </a:ext>
            </a:extLst>
          </p:cNvPr>
          <p:cNvCxnSpPr>
            <a:cxnSpLocks/>
            <a:stCxn id="258" idx="3"/>
          </p:cNvCxnSpPr>
          <p:nvPr/>
        </p:nvCxnSpPr>
        <p:spPr>
          <a:xfrm flipV="1">
            <a:off x="4359269" y="2229757"/>
            <a:ext cx="342653" cy="1293341"/>
          </a:xfrm>
          <a:prstGeom prst="straightConnector1">
            <a:avLst/>
          </a:prstGeom>
          <a:ln w="25400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TextBox 299">
            <a:extLst>
              <a:ext uri="{FF2B5EF4-FFF2-40B4-BE49-F238E27FC236}">
                <a16:creationId xmlns:a16="http://schemas.microsoft.com/office/drawing/2014/main" id="{1FBCF1D7-EEEF-4EC1-BD61-D56219D8122C}"/>
              </a:ext>
            </a:extLst>
          </p:cNvPr>
          <p:cNvSpPr txBox="1"/>
          <p:nvPr/>
        </p:nvSpPr>
        <p:spPr>
          <a:xfrm>
            <a:off x="4702683" y="2038999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“Rest Area”</a:t>
            </a:r>
          </a:p>
        </p:txBody>
      </p:sp>
    </p:spTree>
    <p:extLst>
      <p:ext uri="{BB962C8B-B14F-4D97-AF65-F5344CB8AC3E}">
        <p14:creationId xmlns:p14="http://schemas.microsoft.com/office/powerpoint/2010/main" val="3018699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Backdoor Attacks on Transfer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AFA175F3-B9F7-4E06-9037-D1CF1705D16C}"/>
              </a:ext>
            </a:extLst>
          </p:cNvPr>
          <p:cNvSpPr/>
          <p:nvPr/>
        </p:nvSpPr>
        <p:spPr>
          <a:xfrm>
            <a:off x="838200" y="5680839"/>
            <a:ext cx="109830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</a:rPr>
              <a:t>Wang et al., Neural Cleanse: Identifying and Mitigating Backdoor Attacks in Neural Networks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</a:rPr>
              <a:t>,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</a:rPr>
              <a:t> In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</a:rPr>
              <a:t>Proc. IEEE S&amp;P,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</a:rPr>
              <a:t>2019.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91D9DB7-60D3-47D9-A03F-1BBB6E4C5283}"/>
              </a:ext>
            </a:extLst>
          </p:cNvPr>
          <p:cNvCxnSpPr>
            <a:cxnSpLocks/>
          </p:cNvCxnSpPr>
          <p:nvPr/>
        </p:nvCxnSpPr>
        <p:spPr>
          <a:xfrm>
            <a:off x="1936608" y="3390604"/>
            <a:ext cx="283616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7F8B93B8-91B0-4F50-B38E-5ED357621AE6}"/>
              </a:ext>
            </a:extLst>
          </p:cNvPr>
          <p:cNvSpPr txBox="1"/>
          <p:nvPr/>
        </p:nvSpPr>
        <p:spPr>
          <a:xfrm>
            <a:off x="4431656" y="3437462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SF Pro Display" pitchFamily="2" charset="0"/>
              </a:rPr>
              <a:t>Normal</a:t>
            </a:r>
          </a:p>
          <a:p>
            <a:pPr algn="ctr"/>
            <a:r>
              <a:rPr lang="en-US" sz="1200" dirty="0">
                <a:latin typeface="SF Pro Display" pitchFamily="2" charset="0"/>
              </a:rPr>
              <a:t>Dimension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DD45278-8CD8-4B70-BE8A-00220122B308}"/>
              </a:ext>
            </a:extLst>
          </p:cNvPr>
          <p:cNvGrpSpPr/>
          <p:nvPr/>
        </p:nvGrpSpPr>
        <p:grpSpPr>
          <a:xfrm>
            <a:off x="2115125" y="3343425"/>
            <a:ext cx="645919" cy="90105"/>
            <a:chOff x="1138473" y="4395479"/>
            <a:chExt cx="861225" cy="120140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E33B0C8-1484-442F-86F2-37DFFB6D349D}"/>
                </a:ext>
              </a:extLst>
            </p:cNvPr>
            <p:cNvSpPr/>
            <p:nvPr/>
          </p:nvSpPr>
          <p:spPr>
            <a:xfrm>
              <a:off x="1138473" y="4395479"/>
              <a:ext cx="120140" cy="1201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C9BC3D9-2E7C-4147-AFD3-0949EF3ED73E}"/>
                </a:ext>
              </a:extLst>
            </p:cNvPr>
            <p:cNvSpPr/>
            <p:nvPr/>
          </p:nvSpPr>
          <p:spPr>
            <a:xfrm>
              <a:off x="1510068" y="4395479"/>
              <a:ext cx="120140" cy="1201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460C2EB6-8862-44A1-BE9F-429D8A369892}"/>
                </a:ext>
              </a:extLst>
            </p:cNvPr>
            <p:cNvSpPr/>
            <p:nvPr/>
          </p:nvSpPr>
          <p:spPr>
            <a:xfrm>
              <a:off x="1659190" y="4395479"/>
              <a:ext cx="120140" cy="1201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ED7576B-B54C-4CA1-8717-3B5CBD9FD19A}"/>
                </a:ext>
              </a:extLst>
            </p:cNvPr>
            <p:cNvSpPr/>
            <p:nvPr/>
          </p:nvSpPr>
          <p:spPr>
            <a:xfrm>
              <a:off x="1280289" y="4395479"/>
              <a:ext cx="120140" cy="1201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D2E98B7-F784-421F-B040-944A568134B5}"/>
                </a:ext>
              </a:extLst>
            </p:cNvPr>
            <p:cNvSpPr/>
            <p:nvPr/>
          </p:nvSpPr>
          <p:spPr>
            <a:xfrm>
              <a:off x="1879558" y="4395479"/>
              <a:ext cx="120140" cy="1201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720D45CD-D54A-4E7A-8743-AEF07D134404}"/>
              </a:ext>
            </a:extLst>
          </p:cNvPr>
          <p:cNvGrpSpPr/>
          <p:nvPr/>
        </p:nvGrpSpPr>
        <p:grpSpPr>
          <a:xfrm>
            <a:off x="2927606" y="3343425"/>
            <a:ext cx="681132" cy="96466"/>
            <a:chOff x="2221781" y="4395479"/>
            <a:chExt cx="908176" cy="128621"/>
          </a:xfrm>
        </p:grpSpPr>
        <p:sp>
          <p:nvSpPr>
            <p:cNvPr id="131" name="Triangle 17">
              <a:extLst>
                <a:ext uri="{FF2B5EF4-FFF2-40B4-BE49-F238E27FC236}">
                  <a16:creationId xmlns:a16="http://schemas.microsoft.com/office/drawing/2014/main" id="{594580E4-4929-4626-A642-678BB97A7086}"/>
                </a:ext>
              </a:extLst>
            </p:cNvPr>
            <p:cNvSpPr/>
            <p:nvPr/>
          </p:nvSpPr>
          <p:spPr>
            <a:xfrm>
              <a:off x="2221781" y="4403960"/>
              <a:ext cx="139362" cy="12014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32" name="Triangle 18">
              <a:extLst>
                <a:ext uri="{FF2B5EF4-FFF2-40B4-BE49-F238E27FC236}">
                  <a16:creationId xmlns:a16="http://schemas.microsoft.com/office/drawing/2014/main" id="{5CE00A82-14DC-4ADD-844B-167D80ACBB9C}"/>
                </a:ext>
              </a:extLst>
            </p:cNvPr>
            <p:cNvSpPr/>
            <p:nvPr/>
          </p:nvSpPr>
          <p:spPr>
            <a:xfrm>
              <a:off x="2760729" y="4402524"/>
              <a:ext cx="139362" cy="12014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33" name="Triangle 19">
              <a:extLst>
                <a:ext uri="{FF2B5EF4-FFF2-40B4-BE49-F238E27FC236}">
                  <a16:creationId xmlns:a16="http://schemas.microsoft.com/office/drawing/2014/main" id="{70C0E13B-B1B4-4388-856A-A2DE00038216}"/>
                </a:ext>
              </a:extLst>
            </p:cNvPr>
            <p:cNvSpPr/>
            <p:nvPr/>
          </p:nvSpPr>
          <p:spPr>
            <a:xfrm>
              <a:off x="2418476" y="4402524"/>
              <a:ext cx="139362" cy="12014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34" name="Triangle 20">
              <a:extLst>
                <a:ext uri="{FF2B5EF4-FFF2-40B4-BE49-F238E27FC236}">
                  <a16:creationId xmlns:a16="http://schemas.microsoft.com/office/drawing/2014/main" id="{199CE78E-A5D8-47B9-9D82-BDFE165E6A42}"/>
                </a:ext>
              </a:extLst>
            </p:cNvPr>
            <p:cNvSpPr/>
            <p:nvPr/>
          </p:nvSpPr>
          <p:spPr>
            <a:xfrm>
              <a:off x="2653354" y="4402524"/>
              <a:ext cx="139362" cy="12014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35" name="Triangle 21">
              <a:extLst>
                <a:ext uri="{FF2B5EF4-FFF2-40B4-BE49-F238E27FC236}">
                  <a16:creationId xmlns:a16="http://schemas.microsoft.com/office/drawing/2014/main" id="{C7446214-7713-49DA-A63A-7D86E4FCCBED}"/>
                </a:ext>
              </a:extLst>
            </p:cNvPr>
            <p:cNvSpPr/>
            <p:nvPr/>
          </p:nvSpPr>
          <p:spPr>
            <a:xfrm>
              <a:off x="2990595" y="4395479"/>
              <a:ext cx="139362" cy="12014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44B4444-EEC2-4B2B-B9D0-4CA89E55B7B6}"/>
              </a:ext>
            </a:extLst>
          </p:cNvPr>
          <p:cNvGrpSpPr/>
          <p:nvPr/>
        </p:nvGrpSpPr>
        <p:grpSpPr>
          <a:xfrm>
            <a:off x="3773055" y="3348709"/>
            <a:ext cx="683855" cy="90105"/>
            <a:chOff x="3349046" y="4402524"/>
            <a:chExt cx="911807" cy="12014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2CDFA966-5EA0-4199-96A1-B48A9984C99E}"/>
                </a:ext>
              </a:extLst>
            </p:cNvPr>
            <p:cNvSpPr/>
            <p:nvPr/>
          </p:nvSpPr>
          <p:spPr>
            <a:xfrm>
              <a:off x="4143917" y="4405728"/>
              <a:ext cx="116936" cy="1169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D985AD28-94F6-483B-BB8A-F9BB84EBFD86}"/>
                </a:ext>
              </a:extLst>
            </p:cNvPr>
            <p:cNvSpPr/>
            <p:nvPr/>
          </p:nvSpPr>
          <p:spPr>
            <a:xfrm>
              <a:off x="3349046" y="4404126"/>
              <a:ext cx="116936" cy="1169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2615E465-D587-49ED-9027-3C95B81906E2}"/>
                </a:ext>
              </a:extLst>
            </p:cNvPr>
            <p:cNvSpPr/>
            <p:nvPr/>
          </p:nvSpPr>
          <p:spPr>
            <a:xfrm>
              <a:off x="3712344" y="4405728"/>
              <a:ext cx="116936" cy="1169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6690E245-6F94-448C-8E0E-6E53E1B61F8E}"/>
                </a:ext>
              </a:extLst>
            </p:cNvPr>
            <p:cNvSpPr/>
            <p:nvPr/>
          </p:nvSpPr>
          <p:spPr>
            <a:xfrm>
              <a:off x="3527009" y="4402524"/>
              <a:ext cx="116936" cy="1169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978D8D7-EABE-4AD2-83E1-DF984D0669C7}"/>
                </a:ext>
              </a:extLst>
            </p:cNvPr>
            <p:cNvSpPr/>
            <p:nvPr/>
          </p:nvSpPr>
          <p:spPr>
            <a:xfrm>
              <a:off x="3917864" y="4403226"/>
              <a:ext cx="116936" cy="1169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</p:grp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CFFA54E-0F62-4402-9ED2-4B537733177B}"/>
              </a:ext>
            </a:extLst>
          </p:cNvPr>
          <p:cNvCxnSpPr>
            <a:cxnSpLocks/>
          </p:cNvCxnSpPr>
          <p:nvPr/>
        </p:nvCxnSpPr>
        <p:spPr>
          <a:xfrm flipV="1">
            <a:off x="2857594" y="3047787"/>
            <a:ext cx="0" cy="559981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4CA7D8F4-EB6C-44A0-8D9D-9805D8EEDFD2}"/>
              </a:ext>
            </a:extLst>
          </p:cNvPr>
          <p:cNvCxnSpPr>
            <a:cxnSpLocks/>
          </p:cNvCxnSpPr>
          <p:nvPr/>
        </p:nvCxnSpPr>
        <p:spPr>
          <a:xfrm flipV="1">
            <a:off x="3683573" y="3047786"/>
            <a:ext cx="0" cy="559982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4FC45438-1F88-4EC8-9BCF-B511B2A61835}"/>
              </a:ext>
            </a:extLst>
          </p:cNvPr>
          <p:cNvSpPr txBox="1"/>
          <p:nvPr/>
        </p:nvSpPr>
        <p:spPr>
          <a:xfrm>
            <a:off x="2282721" y="2965280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SF Pro Display" pitchFamily="2" charset="0"/>
              </a:rPr>
              <a:t>A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23396E9-D60A-40E4-96F8-A14FBD555716}"/>
              </a:ext>
            </a:extLst>
          </p:cNvPr>
          <p:cNvSpPr txBox="1"/>
          <p:nvPr/>
        </p:nvSpPr>
        <p:spPr>
          <a:xfrm>
            <a:off x="3114165" y="2967307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SF Pro Display" pitchFamily="2" charset="0"/>
              </a:rPr>
              <a:t>B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34F1A57-2A2F-4749-AB11-8E15CB22A050}"/>
              </a:ext>
            </a:extLst>
          </p:cNvPr>
          <p:cNvSpPr txBox="1"/>
          <p:nvPr/>
        </p:nvSpPr>
        <p:spPr>
          <a:xfrm>
            <a:off x="3967097" y="2965280"/>
            <a:ext cx="293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SF Pro Display" pitchFamily="2" charset="0"/>
              </a:rPr>
              <a:t>C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9D31980A-463A-41FC-8E07-6A959A5C4395}"/>
              </a:ext>
            </a:extLst>
          </p:cNvPr>
          <p:cNvGrpSpPr/>
          <p:nvPr/>
        </p:nvGrpSpPr>
        <p:grpSpPr>
          <a:xfrm>
            <a:off x="2861572" y="3747490"/>
            <a:ext cx="1568300" cy="108440"/>
            <a:chOff x="2784710" y="2985476"/>
            <a:chExt cx="2091066" cy="144586"/>
          </a:xfrm>
        </p:grpSpPr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59CAEFAB-87AE-407F-B207-3975979C12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9610" y="3057769"/>
              <a:ext cx="2086166" cy="0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3A2613AF-B56A-4D50-9663-81D8351C3C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5776" y="2985477"/>
              <a:ext cx="0" cy="144585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23DE7A87-01B1-46B5-A6F3-E98A865B7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4710" y="2985476"/>
              <a:ext cx="0" cy="144585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D75A196-B73E-4AFC-89DB-D8331F49C8AB}"/>
                  </a:ext>
                </a:extLst>
              </p:cNvPr>
              <p:cNvSpPr txBox="1"/>
              <p:nvPr/>
            </p:nvSpPr>
            <p:spPr>
              <a:xfrm>
                <a:off x="2361280" y="3835565"/>
                <a:ext cx="26445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SF Pro Display" pitchFamily="2" charset="0"/>
                  </a:rPr>
                  <a:t>Minimum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1600" dirty="0">
                    <a:latin typeface="SF Pro Display" pitchFamily="2" charset="0"/>
                  </a:rPr>
                  <a:t> needed to misclassify all samples into A</a:t>
                </a: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3D75A196-B73E-4AFC-89DB-D8331F49C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280" y="3835565"/>
                <a:ext cx="2644586" cy="584775"/>
              </a:xfrm>
              <a:prstGeom prst="rect">
                <a:avLst/>
              </a:prstGeom>
              <a:blipFill>
                <a:blip r:embed="rId2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TextBox 151">
            <a:extLst>
              <a:ext uri="{FF2B5EF4-FFF2-40B4-BE49-F238E27FC236}">
                <a16:creationId xmlns:a16="http://schemas.microsoft.com/office/drawing/2014/main" id="{588E02CC-0B6D-489E-8882-BFBA7D6F42AC}"/>
              </a:ext>
            </a:extLst>
          </p:cNvPr>
          <p:cNvSpPr txBox="1"/>
          <p:nvPr/>
        </p:nvSpPr>
        <p:spPr>
          <a:xfrm>
            <a:off x="2788506" y="1993200"/>
            <a:ext cx="1223412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SF Pro Display" pitchFamily="2" charset="0"/>
              </a:rPr>
              <a:t>Clean model</a:t>
            </a:r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911ECC14-EB4D-476C-BDAB-8AC44BEAF5E8}"/>
              </a:ext>
            </a:extLst>
          </p:cNvPr>
          <p:cNvCxnSpPr>
            <a:cxnSpLocks/>
          </p:cNvCxnSpPr>
          <p:nvPr/>
        </p:nvCxnSpPr>
        <p:spPr>
          <a:xfrm>
            <a:off x="5626246" y="3416333"/>
            <a:ext cx="2836166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D6D187ED-6EED-42D6-B63A-AF4ACF9AED96}"/>
              </a:ext>
            </a:extLst>
          </p:cNvPr>
          <p:cNvSpPr txBox="1"/>
          <p:nvPr/>
        </p:nvSpPr>
        <p:spPr>
          <a:xfrm>
            <a:off x="8018169" y="3463191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SF Pro Display" pitchFamily="2" charset="0"/>
              </a:rPr>
              <a:t>Normal</a:t>
            </a:r>
          </a:p>
          <a:p>
            <a:pPr algn="ctr"/>
            <a:r>
              <a:rPr lang="en-US" sz="1200" dirty="0">
                <a:latin typeface="SF Pro Display" pitchFamily="2" charset="0"/>
              </a:rPr>
              <a:t>Dimension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3D853B4-4007-4357-88E7-DCE8D87EAAA8}"/>
              </a:ext>
            </a:extLst>
          </p:cNvPr>
          <p:cNvGrpSpPr/>
          <p:nvPr/>
        </p:nvGrpSpPr>
        <p:grpSpPr>
          <a:xfrm>
            <a:off x="5804763" y="3369154"/>
            <a:ext cx="645919" cy="90105"/>
            <a:chOff x="6005151" y="4405009"/>
            <a:chExt cx="861225" cy="12014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00C174B-8019-4EDD-B896-66B35BA0B6C9}"/>
                </a:ext>
              </a:extLst>
            </p:cNvPr>
            <p:cNvSpPr/>
            <p:nvPr/>
          </p:nvSpPr>
          <p:spPr>
            <a:xfrm>
              <a:off x="6005151" y="4405009"/>
              <a:ext cx="120140" cy="1201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D7847904-D270-40B4-AE55-77CE61868955}"/>
                </a:ext>
              </a:extLst>
            </p:cNvPr>
            <p:cNvSpPr/>
            <p:nvPr/>
          </p:nvSpPr>
          <p:spPr>
            <a:xfrm>
              <a:off x="6376746" y="4405009"/>
              <a:ext cx="120140" cy="1201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F546E87-2159-4C7E-BC61-EE6D8A7F85F2}"/>
                </a:ext>
              </a:extLst>
            </p:cNvPr>
            <p:cNvSpPr/>
            <p:nvPr/>
          </p:nvSpPr>
          <p:spPr>
            <a:xfrm>
              <a:off x="6525868" y="4405009"/>
              <a:ext cx="120140" cy="1201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94CD6918-C2DD-48E9-A840-A744B9416FDA}"/>
                </a:ext>
              </a:extLst>
            </p:cNvPr>
            <p:cNvSpPr/>
            <p:nvPr/>
          </p:nvSpPr>
          <p:spPr>
            <a:xfrm>
              <a:off x="6146967" y="4405009"/>
              <a:ext cx="120140" cy="1201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9805160C-8010-4BB9-B8C0-7B27D34FA53B}"/>
                </a:ext>
              </a:extLst>
            </p:cNvPr>
            <p:cNvSpPr/>
            <p:nvPr/>
          </p:nvSpPr>
          <p:spPr>
            <a:xfrm>
              <a:off x="6746236" y="4405009"/>
              <a:ext cx="120140" cy="1201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81A04E2-EE9C-49AB-8A45-4900629CED11}"/>
              </a:ext>
            </a:extLst>
          </p:cNvPr>
          <p:cNvGrpSpPr/>
          <p:nvPr/>
        </p:nvGrpSpPr>
        <p:grpSpPr>
          <a:xfrm>
            <a:off x="6617243" y="3369154"/>
            <a:ext cx="681132" cy="96466"/>
            <a:chOff x="7088459" y="4405009"/>
            <a:chExt cx="908176" cy="128621"/>
          </a:xfrm>
        </p:grpSpPr>
        <p:sp>
          <p:nvSpPr>
            <p:cNvPr id="162" name="Triangle 58">
              <a:extLst>
                <a:ext uri="{FF2B5EF4-FFF2-40B4-BE49-F238E27FC236}">
                  <a16:creationId xmlns:a16="http://schemas.microsoft.com/office/drawing/2014/main" id="{F2A51DB7-94D5-4372-9195-894A49A64D88}"/>
                </a:ext>
              </a:extLst>
            </p:cNvPr>
            <p:cNvSpPr/>
            <p:nvPr/>
          </p:nvSpPr>
          <p:spPr>
            <a:xfrm>
              <a:off x="7088459" y="4413490"/>
              <a:ext cx="139362" cy="12014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63" name="Triangle 59">
              <a:extLst>
                <a:ext uri="{FF2B5EF4-FFF2-40B4-BE49-F238E27FC236}">
                  <a16:creationId xmlns:a16="http://schemas.microsoft.com/office/drawing/2014/main" id="{8676E099-9334-47F7-9BCC-B37ED1535075}"/>
                </a:ext>
              </a:extLst>
            </p:cNvPr>
            <p:cNvSpPr/>
            <p:nvPr/>
          </p:nvSpPr>
          <p:spPr>
            <a:xfrm>
              <a:off x="7627407" y="4412054"/>
              <a:ext cx="139362" cy="12014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64" name="Triangle 60">
              <a:extLst>
                <a:ext uri="{FF2B5EF4-FFF2-40B4-BE49-F238E27FC236}">
                  <a16:creationId xmlns:a16="http://schemas.microsoft.com/office/drawing/2014/main" id="{35C3DBB1-16C0-410A-BAFF-3E0946784BB8}"/>
                </a:ext>
              </a:extLst>
            </p:cNvPr>
            <p:cNvSpPr/>
            <p:nvPr/>
          </p:nvSpPr>
          <p:spPr>
            <a:xfrm>
              <a:off x="7285154" y="4412054"/>
              <a:ext cx="139362" cy="12014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65" name="Triangle 61">
              <a:extLst>
                <a:ext uri="{FF2B5EF4-FFF2-40B4-BE49-F238E27FC236}">
                  <a16:creationId xmlns:a16="http://schemas.microsoft.com/office/drawing/2014/main" id="{5F94DCC7-0640-48C0-BF01-6B29418B142E}"/>
                </a:ext>
              </a:extLst>
            </p:cNvPr>
            <p:cNvSpPr/>
            <p:nvPr/>
          </p:nvSpPr>
          <p:spPr>
            <a:xfrm>
              <a:off x="7520032" y="4412054"/>
              <a:ext cx="139362" cy="12014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66" name="Triangle 62">
              <a:extLst>
                <a:ext uri="{FF2B5EF4-FFF2-40B4-BE49-F238E27FC236}">
                  <a16:creationId xmlns:a16="http://schemas.microsoft.com/office/drawing/2014/main" id="{13DA5109-24F8-41B0-B858-7B043A119D60}"/>
                </a:ext>
              </a:extLst>
            </p:cNvPr>
            <p:cNvSpPr/>
            <p:nvPr/>
          </p:nvSpPr>
          <p:spPr>
            <a:xfrm>
              <a:off x="7857273" y="4405009"/>
              <a:ext cx="139362" cy="12014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4DFF025-E18E-4F0C-BFD9-5FB7F751A832}"/>
              </a:ext>
            </a:extLst>
          </p:cNvPr>
          <p:cNvGrpSpPr/>
          <p:nvPr/>
        </p:nvGrpSpPr>
        <p:grpSpPr>
          <a:xfrm>
            <a:off x="7462693" y="3374438"/>
            <a:ext cx="683855" cy="90105"/>
            <a:chOff x="8215724" y="4412054"/>
            <a:chExt cx="911807" cy="120140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5EDADD15-0A82-4318-9B11-620CC94CED62}"/>
                </a:ext>
              </a:extLst>
            </p:cNvPr>
            <p:cNvSpPr/>
            <p:nvPr/>
          </p:nvSpPr>
          <p:spPr>
            <a:xfrm>
              <a:off x="9010595" y="4415258"/>
              <a:ext cx="116936" cy="1169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1D80CD8B-A566-4281-A741-1D865D672E6A}"/>
                </a:ext>
              </a:extLst>
            </p:cNvPr>
            <p:cNvSpPr/>
            <p:nvPr/>
          </p:nvSpPr>
          <p:spPr>
            <a:xfrm>
              <a:off x="8215724" y="4413656"/>
              <a:ext cx="116936" cy="1169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2ED9A13D-03E2-48A7-A4ED-CC750317C26A}"/>
                </a:ext>
              </a:extLst>
            </p:cNvPr>
            <p:cNvSpPr/>
            <p:nvPr/>
          </p:nvSpPr>
          <p:spPr>
            <a:xfrm>
              <a:off x="8579022" y="4415258"/>
              <a:ext cx="116936" cy="1169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1DA1BB05-1248-447A-B3A1-43AE0262E416}"/>
                </a:ext>
              </a:extLst>
            </p:cNvPr>
            <p:cNvSpPr/>
            <p:nvPr/>
          </p:nvSpPr>
          <p:spPr>
            <a:xfrm>
              <a:off x="8393687" y="4412054"/>
              <a:ext cx="116936" cy="1169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D22B5521-481F-4EFA-B3E1-E8389C8F70D4}"/>
                </a:ext>
              </a:extLst>
            </p:cNvPr>
            <p:cNvSpPr/>
            <p:nvPr/>
          </p:nvSpPr>
          <p:spPr>
            <a:xfrm>
              <a:off x="8784542" y="4412756"/>
              <a:ext cx="116936" cy="1169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254AF31C-554C-43A3-BCC4-DBFE4A43F19F}"/>
              </a:ext>
            </a:extLst>
          </p:cNvPr>
          <p:cNvSpPr txBox="1"/>
          <p:nvPr/>
        </p:nvSpPr>
        <p:spPr>
          <a:xfrm>
            <a:off x="5977980" y="2861720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SF Pro Display" pitchFamily="2" charset="0"/>
              </a:rPr>
              <a:t>A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48377C2-800F-4A55-97E5-32964A4FF170}"/>
              </a:ext>
            </a:extLst>
          </p:cNvPr>
          <p:cNvSpPr txBox="1"/>
          <p:nvPr/>
        </p:nvSpPr>
        <p:spPr>
          <a:xfrm>
            <a:off x="6848354" y="3497011"/>
            <a:ext cx="296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SF Pro Display" pitchFamily="2" charset="0"/>
              </a:rPr>
              <a:t>B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E5F729DF-96DD-45E7-9FD0-A628D6DC5FA1}"/>
              </a:ext>
            </a:extLst>
          </p:cNvPr>
          <p:cNvSpPr txBox="1"/>
          <p:nvPr/>
        </p:nvSpPr>
        <p:spPr>
          <a:xfrm>
            <a:off x="7653213" y="3497011"/>
            <a:ext cx="293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SF Pro Display" pitchFamily="2" charset="0"/>
              </a:rPr>
              <a:t>C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BDFDDCB4-BF42-4DB6-AC0B-E969FD9787BA}"/>
              </a:ext>
            </a:extLst>
          </p:cNvPr>
          <p:cNvGrpSpPr/>
          <p:nvPr/>
        </p:nvGrpSpPr>
        <p:grpSpPr>
          <a:xfrm rot="5400000">
            <a:off x="8425660" y="3246307"/>
            <a:ext cx="229923" cy="108440"/>
            <a:chOff x="4569212" y="2985476"/>
            <a:chExt cx="306564" cy="144586"/>
          </a:xfrm>
        </p:grpSpPr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4EC79207-4CAE-42C9-A782-B97CEAD93F2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722494" y="2904487"/>
              <a:ext cx="0" cy="306564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1EA7A6B2-6C4D-464B-9300-7B9EDA2608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5776" y="2985477"/>
              <a:ext cx="0" cy="144585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AAD8051A-C075-42E8-9A8B-5A894839B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282" y="2985476"/>
              <a:ext cx="0" cy="144585"/>
            </a:xfrm>
            <a:prstGeom prst="straightConnector1">
              <a:avLst/>
            </a:prstGeom>
            <a:ln w="12700">
              <a:solidFill>
                <a:schemeClr val="accent4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D95E0547-04B6-4EDD-B2AD-F8DCDCEF1818}"/>
                  </a:ext>
                </a:extLst>
              </p:cNvPr>
              <p:cNvSpPr txBox="1"/>
              <p:nvPr/>
            </p:nvSpPr>
            <p:spPr>
              <a:xfrm>
                <a:off x="8428728" y="2711064"/>
                <a:ext cx="19322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SF Pro Display" pitchFamily="2" charset="0"/>
                  </a:rPr>
                  <a:t>Minimum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en-US" sz="1600" dirty="0">
                    <a:latin typeface="SF Pro Display" pitchFamily="2" charset="0"/>
                  </a:rPr>
                  <a:t> needed to misclassify all samples into A</a:t>
                </a:r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D95E0547-04B6-4EDD-B2AD-F8DCDCEF1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728" y="2711064"/>
                <a:ext cx="1932269" cy="830997"/>
              </a:xfrm>
              <a:prstGeom prst="rect">
                <a:avLst/>
              </a:prstGeom>
              <a:blipFill>
                <a:blip r:embed="rId3"/>
                <a:stretch>
                  <a:fillRect t="-2206" r="-1577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1" name="TextBox 180">
            <a:extLst>
              <a:ext uri="{FF2B5EF4-FFF2-40B4-BE49-F238E27FC236}">
                <a16:creationId xmlns:a16="http://schemas.microsoft.com/office/drawing/2014/main" id="{78FCA38C-5E23-41EE-B404-D7F0E4F82128}"/>
              </a:ext>
            </a:extLst>
          </p:cNvPr>
          <p:cNvSpPr txBox="1"/>
          <p:nvPr/>
        </p:nvSpPr>
        <p:spPr>
          <a:xfrm>
            <a:off x="6772925" y="1993200"/>
            <a:ext cx="1440907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SF Pro Display" pitchFamily="2" charset="0"/>
              </a:rPr>
              <a:t>Infected model</a:t>
            </a: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34D7E94F-C1D7-4A42-AB8A-46A3F2E5CC30}"/>
              </a:ext>
            </a:extLst>
          </p:cNvPr>
          <p:cNvGrpSpPr/>
          <p:nvPr/>
        </p:nvGrpSpPr>
        <p:grpSpPr>
          <a:xfrm>
            <a:off x="6544051" y="3186491"/>
            <a:ext cx="1800047" cy="447006"/>
            <a:chOff x="6990870" y="4161459"/>
            <a:chExt cx="2400062" cy="596008"/>
          </a:xfrm>
        </p:grpSpPr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F8A34147-8DB5-470D-9D1A-EDF1483D18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5110" y="4161459"/>
              <a:ext cx="0" cy="596008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61B5554B-65AC-49AF-A291-A6B826F16D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96416" y="4161459"/>
              <a:ext cx="0" cy="596007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2CEAEA42-AA3E-42C3-8149-822AD78181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90870" y="4161459"/>
              <a:ext cx="240006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6A22E8A6-FE37-4755-8769-5BFD9AF275CB}"/>
              </a:ext>
            </a:extLst>
          </p:cNvPr>
          <p:cNvGrpSpPr/>
          <p:nvPr/>
        </p:nvGrpSpPr>
        <p:grpSpPr>
          <a:xfrm>
            <a:off x="6620567" y="2915733"/>
            <a:ext cx="1527182" cy="95267"/>
            <a:chOff x="7969129" y="4398314"/>
            <a:chExt cx="2036243" cy="127022"/>
          </a:xfrm>
          <a:solidFill>
            <a:schemeClr val="tx1">
              <a:lumMod val="65000"/>
            </a:schemeClr>
          </a:solidFill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6BA0477-249B-49EE-AD1B-ABD116ED47C5}"/>
                </a:ext>
              </a:extLst>
            </p:cNvPr>
            <p:cNvSpPr/>
            <p:nvPr/>
          </p:nvSpPr>
          <p:spPr>
            <a:xfrm>
              <a:off x="7969129" y="4402524"/>
              <a:ext cx="120140" cy="1201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7C8E4371-E5BF-4E44-80E8-CD892A0083C5}"/>
                </a:ext>
              </a:extLst>
            </p:cNvPr>
            <p:cNvSpPr/>
            <p:nvPr/>
          </p:nvSpPr>
          <p:spPr>
            <a:xfrm>
              <a:off x="8169020" y="4402524"/>
              <a:ext cx="120140" cy="1201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0CC4F9AA-BED1-4CD2-9537-CB0DE4159D0C}"/>
                </a:ext>
              </a:extLst>
            </p:cNvPr>
            <p:cNvSpPr/>
            <p:nvPr/>
          </p:nvSpPr>
          <p:spPr>
            <a:xfrm>
              <a:off x="8400730" y="4402524"/>
              <a:ext cx="120140" cy="1201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7A4C5E9-CDA2-4BFF-8275-F1D105F71E9D}"/>
                </a:ext>
              </a:extLst>
            </p:cNvPr>
            <p:cNvSpPr/>
            <p:nvPr/>
          </p:nvSpPr>
          <p:spPr>
            <a:xfrm>
              <a:off x="8507537" y="4402524"/>
              <a:ext cx="120140" cy="1201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8B772481-AA94-49D9-BB6E-3EA68DDF0141}"/>
                </a:ext>
              </a:extLst>
            </p:cNvPr>
            <p:cNvSpPr/>
            <p:nvPr/>
          </p:nvSpPr>
          <p:spPr>
            <a:xfrm>
              <a:off x="8736004" y="4402524"/>
              <a:ext cx="120140" cy="1201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2B81C9DB-6145-4834-B9D9-447053DD5B55}"/>
                </a:ext>
              </a:extLst>
            </p:cNvPr>
            <p:cNvSpPr/>
            <p:nvPr/>
          </p:nvSpPr>
          <p:spPr>
            <a:xfrm>
              <a:off x="9084611" y="4402524"/>
              <a:ext cx="120140" cy="1201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B5E253A7-1D8B-46D4-BE1C-BC0B0C01C83C}"/>
                </a:ext>
              </a:extLst>
            </p:cNvPr>
            <p:cNvSpPr/>
            <p:nvPr/>
          </p:nvSpPr>
          <p:spPr>
            <a:xfrm>
              <a:off x="9267360" y="4405196"/>
              <a:ext cx="120140" cy="1201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DB824879-45EA-4983-9A5D-9DCBB1EDC84A}"/>
                </a:ext>
              </a:extLst>
            </p:cNvPr>
            <p:cNvSpPr/>
            <p:nvPr/>
          </p:nvSpPr>
          <p:spPr>
            <a:xfrm>
              <a:off x="9450109" y="4398314"/>
              <a:ext cx="120140" cy="1201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D2C09C3A-2975-42FE-9018-12FE439AF7C7}"/>
                </a:ext>
              </a:extLst>
            </p:cNvPr>
            <p:cNvSpPr/>
            <p:nvPr/>
          </p:nvSpPr>
          <p:spPr>
            <a:xfrm>
              <a:off x="9656645" y="4398314"/>
              <a:ext cx="120140" cy="1201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20523EAD-488D-4A1E-8DA2-FC9A6B356EFA}"/>
                </a:ext>
              </a:extLst>
            </p:cNvPr>
            <p:cNvSpPr/>
            <p:nvPr/>
          </p:nvSpPr>
          <p:spPr>
            <a:xfrm>
              <a:off x="9885232" y="4399899"/>
              <a:ext cx="120140" cy="1201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SF Pro Display" pitchFamily="2" charset="0"/>
              </a:endParaRPr>
            </a:p>
          </p:txBody>
        </p:sp>
      </p:grp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4A192EBB-6619-49C1-8D24-FDA020EC5BA7}"/>
              </a:ext>
            </a:extLst>
          </p:cNvPr>
          <p:cNvCxnSpPr>
            <a:cxnSpLocks/>
          </p:cNvCxnSpPr>
          <p:nvPr/>
        </p:nvCxnSpPr>
        <p:spPr>
          <a:xfrm flipV="1">
            <a:off x="5722259" y="2747165"/>
            <a:ext cx="0" cy="876803"/>
          </a:xfrm>
          <a:prstGeom prst="straightConnector1">
            <a:avLst/>
          </a:prstGeom>
          <a:ln w="127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8A5E99CC-FD5F-4414-87BE-2E505A49F533}"/>
              </a:ext>
            </a:extLst>
          </p:cNvPr>
          <p:cNvSpPr txBox="1"/>
          <p:nvPr/>
        </p:nvSpPr>
        <p:spPr>
          <a:xfrm>
            <a:off x="5295699" y="2321242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SF Pro Display" pitchFamily="2" charset="0"/>
              </a:rPr>
              <a:t>Trigger</a:t>
            </a:r>
          </a:p>
          <a:p>
            <a:pPr algn="ctr"/>
            <a:r>
              <a:rPr lang="en-US" sz="1200" dirty="0">
                <a:latin typeface="SF Pro Display" pitchFamily="2" charset="0"/>
              </a:rPr>
              <a:t>Dimension</a:t>
            </a:r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4F860583-8A8F-4AB5-B0FA-1DFFB9F23EA0}"/>
              </a:ext>
            </a:extLst>
          </p:cNvPr>
          <p:cNvCxnSpPr>
            <a:cxnSpLocks/>
          </p:cNvCxnSpPr>
          <p:nvPr/>
        </p:nvCxnSpPr>
        <p:spPr>
          <a:xfrm flipV="1">
            <a:off x="5289890" y="2043573"/>
            <a:ext cx="0" cy="2103665"/>
          </a:xfrm>
          <a:prstGeom prst="straightConnector1">
            <a:avLst/>
          </a:prstGeom>
          <a:ln w="12700" cap="rnd">
            <a:solidFill>
              <a:schemeClr val="tx1"/>
            </a:solidFill>
            <a:prstDash val="sysDot"/>
            <a:round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F402181D-4A1F-4BFE-B2D3-7C9266E22D2E}"/>
              </a:ext>
            </a:extLst>
          </p:cNvPr>
          <p:cNvSpPr txBox="1"/>
          <p:nvPr/>
        </p:nvSpPr>
        <p:spPr>
          <a:xfrm>
            <a:off x="6547232" y="2589872"/>
            <a:ext cx="14276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SF Pro Display" pitchFamily="2" charset="0"/>
              </a:rPr>
              <a:t>Adversarial samples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372CE029-A5BB-4EB2-9FC7-1B6BBE1D6089}"/>
              </a:ext>
            </a:extLst>
          </p:cNvPr>
          <p:cNvSpPr txBox="1"/>
          <p:nvPr/>
        </p:nvSpPr>
        <p:spPr>
          <a:xfrm>
            <a:off x="5411253" y="4049857"/>
            <a:ext cx="440702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F Pro Display" pitchFamily="2" charset="0"/>
              </a:rPr>
              <a:t>Intuition: In infected model, it requires </a:t>
            </a:r>
            <a:r>
              <a:rPr lang="en-US" sz="1600" dirty="0">
                <a:solidFill>
                  <a:schemeClr val="accent3"/>
                </a:solidFill>
                <a:latin typeface="SF Pro Display" pitchFamily="2" charset="0"/>
              </a:rPr>
              <a:t>much smaller modification </a:t>
            </a:r>
            <a:r>
              <a:rPr lang="en-US" sz="1600" dirty="0">
                <a:latin typeface="SF Pro Display" pitchFamily="2" charset="0"/>
              </a:rPr>
              <a:t>to cause </a:t>
            </a:r>
            <a:r>
              <a:rPr lang="en-US" sz="1600" dirty="0">
                <a:solidFill>
                  <a:schemeClr val="accent3"/>
                </a:solidFill>
                <a:latin typeface="SF Pro Display" pitchFamily="2" charset="0"/>
              </a:rPr>
              <a:t>misclassification into the target label</a:t>
            </a:r>
            <a:r>
              <a:rPr lang="en-US" sz="1600" dirty="0">
                <a:solidFill>
                  <a:srgbClr val="EA4745"/>
                </a:solidFill>
                <a:latin typeface="SF Pro Display" pitchFamily="2" charset="0"/>
              </a:rPr>
              <a:t> </a:t>
            </a:r>
            <a:r>
              <a:rPr lang="en-US" sz="1600" dirty="0">
                <a:latin typeface="SF Pro Display" pitchFamily="2" charset="0"/>
              </a:rPr>
              <a:t>than into other uninfected labels</a:t>
            </a:r>
          </a:p>
        </p:txBody>
      </p:sp>
      <p:sp>
        <p:nvSpPr>
          <p:cNvPr id="202" name="Line Callout 2 (No Border) 6">
            <a:extLst>
              <a:ext uri="{FF2B5EF4-FFF2-40B4-BE49-F238E27FC236}">
                <a16:creationId xmlns:a16="http://schemas.microsoft.com/office/drawing/2014/main" id="{F490F5B3-7877-4A5E-BE97-69DC198FCFBB}"/>
              </a:ext>
            </a:extLst>
          </p:cNvPr>
          <p:cNvSpPr/>
          <p:nvPr/>
        </p:nvSpPr>
        <p:spPr>
          <a:xfrm>
            <a:off x="1905103" y="2377471"/>
            <a:ext cx="946371" cy="377908"/>
          </a:xfrm>
          <a:prstGeom prst="callout2">
            <a:avLst>
              <a:gd name="adj1" fmla="val 52836"/>
              <a:gd name="adj2" fmla="val 86423"/>
              <a:gd name="adj3" fmla="val 53467"/>
              <a:gd name="adj4" fmla="val 127864"/>
              <a:gd name="adj5" fmla="val 170592"/>
              <a:gd name="adj6" fmla="val 18460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C00000"/>
                </a:solidFill>
                <a:latin typeface="SF Pro Display" pitchFamily="2" charset="0"/>
                <a:ea typeface="SF Pro Display" pitchFamily="2" charset="0"/>
              </a:rPr>
              <a:t>Decision Boundary</a:t>
            </a:r>
          </a:p>
        </p:txBody>
      </p:sp>
    </p:spTree>
    <p:extLst>
      <p:ext uri="{BB962C8B-B14F-4D97-AF65-F5344CB8AC3E}">
        <p14:creationId xmlns:p14="http://schemas.microsoft.com/office/powerpoint/2010/main" val="1185535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DDB1E1-1063-184B-BD3D-39AEB6E76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Applications</a:t>
            </a:r>
          </a:p>
        </p:txBody>
      </p:sp>
    </p:spTree>
    <p:extLst>
      <p:ext uri="{BB962C8B-B14F-4D97-AF65-F5344CB8AC3E}">
        <p14:creationId xmlns:p14="http://schemas.microsoft.com/office/powerpoint/2010/main" val="904427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 on ML Cybersecurity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619232" cy="4157428"/>
          </a:xfrm>
        </p:spPr>
        <p:txBody>
          <a:bodyPr>
            <a:normAutofit/>
          </a:bodyPr>
          <a:lstStyle/>
          <a:p>
            <a:r>
              <a:rPr lang="en-US" dirty="0"/>
              <a:t>How might an attacker try to evade your classifier?</a:t>
            </a:r>
          </a:p>
          <a:p>
            <a:pPr lvl="1"/>
            <a:r>
              <a:rPr lang="en-US" dirty="0"/>
              <a:t>How much do they know about your model?</a:t>
            </a:r>
          </a:p>
          <a:p>
            <a:pPr lvl="1"/>
            <a:r>
              <a:rPr lang="en-US" dirty="0"/>
              <a:t>How many queries can they make?</a:t>
            </a:r>
          </a:p>
          <a:p>
            <a:r>
              <a:rPr lang="en-US" dirty="0"/>
              <a:t>Is sensitive customer data used for training?</a:t>
            </a:r>
          </a:p>
          <a:p>
            <a:pPr lvl="1"/>
            <a:r>
              <a:rPr lang="en-US" dirty="0"/>
              <a:t>Can you (try to) anonymize that data prior to training? How do you know if you have succeeded?</a:t>
            </a:r>
          </a:p>
          <a:p>
            <a:r>
              <a:rPr lang="en-US" dirty="0"/>
              <a:t>Do you use data potentially provided by attackers for training?</a:t>
            </a:r>
          </a:p>
          <a:p>
            <a:pPr lvl="1"/>
            <a:r>
              <a:rPr lang="en-US" dirty="0"/>
              <a:t>Be careful about tradeoffs with model/concept drift!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848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Recapping ML’s Failure Modes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26</a:t>
            </a:fld>
            <a:endParaRPr lang="en-US" dirty="0"/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688D078B-14B4-4019-AA32-138191A53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3633" y="1482576"/>
            <a:ext cx="6684735" cy="4226793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E1B861-4E1B-4EAA-A1AC-B65003F05D65}"/>
              </a:ext>
            </a:extLst>
          </p:cNvPr>
          <p:cNvSpPr txBox="1">
            <a:spLocks/>
          </p:cNvSpPr>
          <p:nvPr/>
        </p:nvSpPr>
        <p:spPr>
          <a:xfrm>
            <a:off x="735291" y="5676300"/>
            <a:ext cx="11304309" cy="601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https://docs.microsoft.com/en-us/security/engineering/failure-modes-in-machine-learning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1372796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Recapping ML’s Failure Modes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B916C9-DE83-441A-971F-19445BCEC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E1B861-4E1B-4EAA-A1AC-B65003F05D65}"/>
              </a:ext>
            </a:extLst>
          </p:cNvPr>
          <p:cNvSpPr txBox="1">
            <a:spLocks/>
          </p:cNvSpPr>
          <p:nvPr/>
        </p:nvSpPr>
        <p:spPr>
          <a:xfrm>
            <a:off x="282805" y="5455747"/>
            <a:ext cx="11830638" cy="795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https://docs.microsoft.com/en-us/security/engineering/failure-modes-in-machine-learning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Also: https://github.com/mitre/advmlthreatmatrix/blob/master/pages/adversarial-ml-threat-matrix.md#adversarial-ml-threat-matrix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1356D3A-358E-4A1D-BFAF-FAF4B50FC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902" y="1469236"/>
            <a:ext cx="7536197" cy="397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5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 on Deployed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Threat 1: Attacker changes their data to influence their classification </a:t>
            </a:r>
            <a:r>
              <a:rPr lang="en-US" b="1" dirty="0"/>
              <a:t>(model evasion)</a:t>
            </a:r>
          </a:p>
          <a:p>
            <a:pPr lvl="1"/>
            <a:r>
              <a:rPr lang="en-US" dirty="0"/>
              <a:t>Often based on learning how the model works</a:t>
            </a:r>
          </a:p>
          <a:p>
            <a:r>
              <a:rPr lang="en-US" dirty="0"/>
              <a:t>Threat 2: Attacker learns private training data </a:t>
            </a:r>
            <a:r>
              <a:rPr lang="en-US" b="1" dirty="0"/>
              <a:t>(model inversion) </a:t>
            </a:r>
            <a:r>
              <a:rPr lang="en-US" dirty="0"/>
              <a:t>or model parameters</a:t>
            </a:r>
            <a:r>
              <a:rPr lang="en-US" b="1" dirty="0"/>
              <a:t> (model extraction)</a:t>
            </a:r>
          </a:p>
          <a:p>
            <a:r>
              <a:rPr lang="en-US" dirty="0"/>
              <a:t>Threat 3: Attacker feeds incorrect data to influence your model </a:t>
            </a:r>
            <a:r>
              <a:rPr lang="en-US" b="1" dirty="0"/>
              <a:t>(model poisoning)</a:t>
            </a:r>
          </a:p>
          <a:p>
            <a:r>
              <a:rPr lang="en-US" dirty="0"/>
              <a:t>Threat 4: Attacker backdoors transfer learning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815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DDB1E1-1063-184B-BD3D-39AEB6E76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Attacker Models</a:t>
            </a:r>
          </a:p>
        </p:txBody>
      </p:sp>
    </p:spTree>
    <p:extLst>
      <p:ext uri="{BB962C8B-B14F-4D97-AF65-F5344CB8AC3E}">
        <p14:creationId xmlns:p14="http://schemas.microsoft.com/office/powerpoint/2010/main" val="2025545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Models for Attacks on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Knowledge</a:t>
            </a:r>
            <a:r>
              <a:rPr lang="en-US" dirty="0"/>
              <a:t> of model/system</a:t>
            </a:r>
          </a:p>
          <a:p>
            <a:pPr lvl="1"/>
            <a:r>
              <a:rPr lang="en-US" b="1" dirty="0"/>
              <a:t>White box</a:t>
            </a:r>
            <a:r>
              <a:rPr lang="en-US" dirty="0"/>
              <a:t>: attacker knows internal structure</a:t>
            </a:r>
          </a:p>
          <a:p>
            <a:pPr lvl="1"/>
            <a:r>
              <a:rPr lang="en-US" b="1" dirty="0"/>
              <a:t>Black box</a:t>
            </a:r>
            <a:r>
              <a:rPr lang="en-US" dirty="0"/>
              <a:t>: attacker doesn’t know internal structure</a:t>
            </a:r>
          </a:p>
          <a:p>
            <a:pPr lvl="1"/>
            <a:r>
              <a:rPr lang="en-US" dirty="0"/>
              <a:t>Can the attacker access the training data?</a:t>
            </a:r>
          </a:p>
          <a:p>
            <a:pPr lvl="1"/>
            <a:r>
              <a:rPr lang="en-US" dirty="0"/>
              <a:t>Can the attacker access the source code (for training or deployment of the model)?</a:t>
            </a:r>
          </a:p>
          <a:p>
            <a:pPr lvl="1"/>
            <a:r>
              <a:rPr lang="en-US" dirty="0"/>
              <a:t>How many queries can the attacker make?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34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Models for Attacks on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Ability to </a:t>
            </a:r>
            <a:r>
              <a:rPr lang="en-US" b="1" dirty="0"/>
              <a:t>influence </a:t>
            </a:r>
            <a:r>
              <a:rPr lang="en-US" dirty="0"/>
              <a:t>the model/system</a:t>
            </a:r>
          </a:p>
          <a:p>
            <a:pPr lvl="1"/>
            <a:r>
              <a:rPr lang="en-US" dirty="0"/>
              <a:t>Can the attacker influence the initial training data/model?</a:t>
            </a:r>
          </a:p>
          <a:p>
            <a:pPr lvl="1"/>
            <a:r>
              <a:rPr lang="en-US" dirty="0"/>
              <a:t>Is data from the attacker used in model updates?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965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DDB1E1-1063-184B-BD3D-39AEB6E76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Evasion Attacks</a:t>
            </a:r>
          </a:p>
        </p:txBody>
      </p:sp>
    </p:spTree>
    <p:extLst>
      <p:ext uri="{BB962C8B-B14F-4D97-AF65-F5344CB8AC3E}">
        <p14:creationId xmlns:p14="http://schemas.microsoft.com/office/powerpoint/2010/main" val="4052188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Evasion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Attacker tries to cause a misclassification</a:t>
            </a:r>
          </a:p>
          <a:p>
            <a:pPr lvl="1"/>
            <a:r>
              <a:rPr lang="en-US" dirty="0"/>
              <a:t>Identify the key set of features to modify for evasion</a:t>
            </a:r>
          </a:p>
          <a:p>
            <a:pPr marL="400050"/>
            <a:r>
              <a:rPr lang="en-US" dirty="0"/>
              <a:t>Attack strategy depends on knowledge on classifier</a:t>
            </a:r>
          </a:p>
          <a:p>
            <a:pPr marL="800100" lvl="1"/>
            <a:r>
              <a:rPr lang="en-US" dirty="0"/>
              <a:t>Learning algorithm, feature space, training data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203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Evasion Attack (Images)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6DA97D-25C7-45EA-AA4E-ED2B21739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88005B-84B6-4F8F-930B-39D0E7610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503" y="1650188"/>
            <a:ext cx="6569537" cy="427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43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2296</TotalTime>
  <Words>907</Words>
  <Application>Microsoft Office PowerPoint</Application>
  <PresentationFormat>Widescreen</PresentationFormat>
  <Paragraphs>180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Adobe Garamond Pro</vt:lpstr>
      <vt:lpstr>Helvetica Neue</vt:lpstr>
      <vt:lpstr>Roboto</vt:lpstr>
      <vt:lpstr>SF Pro Display</vt:lpstr>
      <vt:lpstr>Arial</vt:lpstr>
      <vt:lpstr>Calibri</vt:lpstr>
      <vt:lpstr>Cambria Math</vt:lpstr>
      <vt:lpstr>Office Theme</vt:lpstr>
      <vt:lpstr>2_Office Theme</vt:lpstr>
      <vt:lpstr>1_Office Theme</vt:lpstr>
      <vt:lpstr>PowerPoint Presentation</vt:lpstr>
      <vt:lpstr>PowerPoint Presentation</vt:lpstr>
      <vt:lpstr>Attacks on Deployed Systems</vt:lpstr>
      <vt:lpstr>Attacker Models</vt:lpstr>
      <vt:lpstr>Threat Models for Attacks on ML</vt:lpstr>
      <vt:lpstr>Threat Models for Attacks on ML</vt:lpstr>
      <vt:lpstr>Evasion Attacks</vt:lpstr>
      <vt:lpstr>General Evasion Attack</vt:lpstr>
      <vt:lpstr>Evasion Attack (Images)</vt:lpstr>
      <vt:lpstr>Evasion Attack (Images)</vt:lpstr>
      <vt:lpstr>Evasion Attack (Images)</vt:lpstr>
      <vt:lpstr>Evasion Attack (Physical World)</vt:lpstr>
      <vt:lpstr>Evasion Attack (Physical World)</vt:lpstr>
      <vt:lpstr>Evasion Attack (Physical World)</vt:lpstr>
      <vt:lpstr>Model Inversion / Extraction</vt:lpstr>
      <vt:lpstr>Model Inversion Attack</vt:lpstr>
      <vt:lpstr>Model Extraction Attack</vt:lpstr>
      <vt:lpstr>Poisoning Attacks</vt:lpstr>
      <vt:lpstr>General Poisoning Attack</vt:lpstr>
      <vt:lpstr>Attacks on Transfer Learning</vt:lpstr>
      <vt:lpstr>Attacks on Transfer Learning</vt:lpstr>
      <vt:lpstr>Backdoor Attacks on Transfer Learning</vt:lpstr>
      <vt:lpstr>Backdoor Attacks on Transfer Learning</vt:lpstr>
      <vt:lpstr>Business Applications</vt:lpstr>
      <vt:lpstr>Attacks on ML Cybersecurity</vt:lpstr>
      <vt:lpstr>Recapping ML’s Failure Modes</vt:lpstr>
      <vt:lpstr>Recapping ML’s Failure Modes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Blase Ur</cp:lastModifiedBy>
  <cp:revision>119</cp:revision>
  <cp:lastPrinted>2019-10-22T16:35:22Z</cp:lastPrinted>
  <dcterms:created xsi:type="dcterms:W3CDTF">2019-10-07T15:32:39Z</dcterms:created>
  <dcterms:modified xsi:type="dcterms:W3CDTF">2021-04-14T15:21:54Z</dcterms:modified>
</cp:coreProperties>
</file>